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Masters/slideMaster1.xml" ContentType="application/vnd.openxmlformats-officedocument.presentationml.slideMaster+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7.xml" ContentType="application/vnd.openxmlformats-officedocument.presentationml.notesSlide+xml"/>
  <Override PartName="/ppt/notesSlides/notesSlide3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39.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34.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ink/ink1.xml" ContentType="application/inkml+xml"/>
  <Override PartName="/ppt/ink/ink2.xml" ContentType="application/inkml+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62" r:id="rId2"/>
    <p:sldId id="261" r:id="rId3"/>
    <p:sldId id="342" r:id="rId4"/>
    <p:sldId id="266" r:id="rId5"/>
    <p:sldId id="268" r:id="rId6"/>
    <p:sldId id="267" r:id="rId7"/>
    <p:sldId id="265" r:id="rId8"/>
    <p:sldId id="274" r:id="rId9"/>
    <p:sldId id="271" r:id="rId10"/>
    <p:sldId id="273" r:id="rId11"/>
    <p:sldId id="308" r:id="rId12"/>
    <p:sldId id="275" r:id="rId13"/>
    <p:sldId id="307" r:id="rId14"/>
    <p:sldId id="269" r:id="rId15"/>
    <p:sldId id="258" r:id="rId16"/>
    <p:sldId id="326" r:id="rId17"/>
    <p:sldId id="332" r:id="rId18"/>
    <p:sldId id="333" r:id="rId19"/>
    <p:sldId id="334" r:id="rId20"/>
    <p:sldId id="325" r:id="rId21"/>
    <p:sldId id="304" r:id="rId22"/>
    <p:sldId id="324" r:id="rId23"/>
    <p:sldId id="327" r:id="rId24"/>
    <p:sldId id="335" r:id="rId25"/>
    <p:sldId id="336" r:id="rId26"/>
    <p:sldId id="337" r:id="rId27"/>
    <p:sldId id="338" r:id="rId28"/>
    <p:sldId id="339" r:id="rId29"/>
    <p:sldId id="340" r:id="rId30"/>
    <p:sldId id="277" r:id="rId31"/>
    <p:sldId id="278" r:id="rId32"/>
    <p:sldId id="279" r:id="rId33"/>
    <p:sldId id="280" r:id="rId34"/>
    <p:sldId id="281" r:id="rId35"/>
    <p:sldId id="282" r:id="rId36"/>
    <p:sldId id="283" r:id="rId37"/>
    <p:sldId id="284" r:id="rId38"/>
    <p:sldId id="285" r:id="rId39"/>
    <p:sldId id="286" r:id="rId40"/>
    <p:sldId id="287" r:id="rId41"/>
    <p:sldId id="316" r:id="rId42"/>
  </p:sldIdLst>
  <p:sldSz cx="13444538" cy="756285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7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4FE"/>
    <a:srgbClr val="EA7800"/>
    <a:srgbClr val="2F387B"/>
    <a:srgbClr val="D891BD"/>
    <a:srgbClr val="C51E0D"/>
    <a:srgbClr val="1D71B8"/>
    <a:srgbClr val="4CAA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736" autoAdjust="0"/>
  </p:normalViewPr>
  <p:slideViewPr>
    <p:cSldViewPr>
      <p:cViewPr varScale="1">
        <p:scale>
          <a:sx n="57" d="100"/>
          <a:sy n="57" d="100"/>
        </p:scale>
        <p:origin x="1454" y="67"/>
      </p:cViewPr>
      <p:guideLst>
        <p:guide orient="horz" pos="2880"/>
        <p:guide pos="271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ax="32767" units="cm"/>
          <inkml:channel name="Y" type="integer" max="18432" units="cm"/>
          <inkml:channel name="F" type="integer" max="2047" units="cm"/>
          <inkml:channel name="T" type="integer" max="2.14748E9" units="dev"/>
        </inkml:traceFormat>
        <inkml:channelProperties>
          <inkml:channelProperty channel="X" name="resolution" value="1000.21368" units="1/cm"/>
          <inkml:channelProperty channel="Y" name="resolution" value="1000.10852" units="1/cm"/>
          <inkml:channelProperty channel="F" name="resolution" value="999.99994" units="1/cm"/>
          <inkml:channelProperty channel="T" name="resolution" value="1" units="1/dev"/>
        </inkml:channelProperties>
      </inkml:inkSource>
      <inkml:timestamp xml:id="ts0" timeString="2023-11-16T07:23:33.367"/>
    </inkml:context>
    <inkml:brush xml:id="br0">
      <inkml:brushProperty name="width" value="0.05292" units="cm"/>
      <inkml:brushProperty name="height" value="0.05292" units="cm"/>
      <inkml:brushProperty name="color" value="#FF0000"/>
    </inkml:brush>
  </inkml:definitions>
  <inkml:trace contextRef="#ctx0" brushRef="#br0">1584 16318 255 0,'0'0'0'0,"0"0"0"0,0 0 0 0,0 0 0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18432" units="cm"/>
          <inkml:channel name="F" type="integer" max="2047" units="cm"/>
          <inkml:channel name="T" type="integer" max="2.14748E9" units="dev"/>
        </inkml:traceFormat>
        <inkml:channelProperties>
          <inkml:channelProperty channel="X" name="resolution" value="1000.21368" units="1/cm"/>
          <inkml:channelProperty channel="Y" name="resolution" value="1000.10852" units="1/cm"/>
          <inkml:channelProperty channel="F" name="resolution" value="999.99994" units="1/cm"/>
          <inkml:channelProperty channel="T" name="resolution" value="1" units="1/dev"/>
        </inkml:channelProperties>
      </inkml:inkSource>
      <inkml:timestamp xml:id="ts0" timeString="2023-06-15T08:21:14.936"/>
    </inkml:context>
    <inkml:brush xml:id="br0">
      <inkml:brushProperty name="width" value="0.05292" units="cm"/>
      <inkml:brushProperty name="height" value="0.05292" units="cm"/>
      <inkml:brushProperty name="color" value="#FF0000"/>
    </inkml:brush>
  </inkml:definitions>
  <inkml:trace contextRef="#ctx0" brushRef="#br0">28851 20538 255 0,'-17'0'0'0,"-4"0"0"0,-4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1"/>
            <a:ext cx="2945727" cy="497999"/>
          </a:xfrm>
          <a:prstGeom prst="rect">
            <a:avLst/>
          </a:prstGeom>
        </p:spPr>
        <p:txBody>
          <a:bodyPr vert="horz" lIns="83759" tIns="41880" rIns="83759" bIns="41880" rtlCol="0"/>
          <a:lstStyle>
            <a:lvl1pPr algn="l">
              <a:defRPr sz="1100"/>
            </a:lvl1pPr>
          </a:lstStyle>
          <a:p>
            <a:endParaRPr lang="da-DK"/>
          </a:p>
        </p:txBody>
      </p:sp>
      <p:sp>
        <p:nvSpPr>
          <p:cNvPr id="3" name="Pladsholder til dato 2"/>
          <p:cNvSpPr>
            <a:spLocks noGrp="1"/>
          </p:cNvSpPr>
          <p:nvPr>
            <p:ph type="dt" idx="1"/>
          </p:nvPr>
        </p:nvSpPr>
        <p:spPr>
          <a:xfrm>
            <a:off x="3850940" y="1"/>
            <a:ext cx="2944717" cy="497999"/>
          </a:xfrm>
          <a:prstGeom prst="rect">
            <a:avLst/>
          </a:prstGeom>
        </p:spPr>
        <p:txBody>
          <a:bodyPr vert="horz" lIns="83759" tIns="41880" rIns="83759" bIns="41880" rtlCol="0"/>
          <a:lstStyle>
            <a:lvl1pPr algn="r">
              <a:defRPr sz="1100"/>
            </a:lvl1pPr>
          </a:lstStyle>
          <a:p>
            <a:fld id="{568BF7BC-E4F2-4A89-A4C6-11A1BD4385E9}" type="datetimeFigureOut">
              <a:rPr lang="da-DK" smtClean="0"/>
              <a:t>05-04-2024</a:t>
            </a:fld>
            <a:endParaRPr lang="da-DK"/>
          </a:p>
        </p:txBody>
      </p:sp>
      <p:sp>
        <p:nvSpPr>
          <p:cNvPr id="4" name="Pladsholder til slidebillede 3"/>
          <p:cNvSpPr>
            <a:spLocks noGrp="1" noRot="1" noChangeAspect="1"/>
          </p:cNvSpPr>
          <p:nvPr>
            <p:ph type="sldImg" idx="2"/>
          </p:nvPr>
        </p:nvSpPr>
        <p:spPr>
          <a:xfrm>
            <a:off x="423863" y="1243013"/>
            <a:ext cx="5949950" cy="3348037"/>
          </a:xfrm>
          <a:prstGeom prst="rect">
            <a:avLst/>
          </a:prstGeom>
          <a:noFill/>
          <a:ln w="12700">
            <a:solidFill>
              <a:prstClr val="black"/>
            </a:solidFill>
          </a:ln>
        </p:spPr>
        <p:txBody>
          <a:bodyPr vert="horz" lIns="83759" tIns="41880" rIns="83759" bIns="41880" rtlCol="0" anchor="ctr"/>
          <a:lstStyle/>
          <a:p>
            <a:endParaRPr lang="da-DK"/>
          </a:p>
        </p:txBody>
      </p:sp>
      <p:sp>
        <p:nvSpPr>
          <p:cNvPr id="5" name="Pladsholder til noter 4"/>
          <p:cNvSpPr>
            <a:spLocks noGrp="1"/>
          </p:cNvSpPr>
          <p:nvPr>
            <p:ph type="body" sz="quarter" idx="3"/>
          </p:nvPr>
        </p:nvSpPr>
        <p:spPr>
          <a:xfrm>
            <a:off x="680171" y="4777873"/>
            <a:ext cx="5437333" cy="3908978"/>
          </a:xfrm>
          <a:prstGeom prst="rect">
            <a:avLst/>
          </a:prstGeom>
        </p:spPr>
        <p:txBody>
          <a:bodyPr vert="horz" lIns="83759" tIns="41880" rIns="83759" bIns="4188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640"/>
            <a:ext cx="2945727" cy="497998"/>
          </a:xfrm>
          <a:prstGeom prst="rect">
            <a:avLst/>
          </a:prstGeom>
        </p:spPr>
        <p:txBody>
          <a:bodyPr vert="horz" lIns="83759" tIns="41880" rIns="83759" bIns="41880" rtlCol="0" anchor="b"/>
          <a:lstStyle>
            <a:lvl1pPr algn="l">
              <a:defRPr sz="1100"/>
            </a:lvl1pPr>
          </a:lstStyle>
          <a:p>
            <a:endParaRPr lang="da-DK"/>
          </a:p>
        </p:txBody>
      </p:sp>
      <p:sp>
        <p:nvSpPr>
          <p:cNvPr id="7" name="Pladsholder til slidenummer 6"/>
          <p:cNvSpPr>
            <a:spLocks noGrp="1"/>
          </p:cNvSpPr>
          <p:nvPr>
            <p:ph type="sldNum" sz="quarter" idx="5"/>
          </p:nvPr>
        </p:nvSpPr>
        <p:spPr>
          <a:xfrm>
            <a:off x="3850940" y="9428640"/>
            <a:ext cx="2944717" cy="497998"/>
          </a:xfrm>
          <a:prstGeom prst="rect">
            <a:avLst/>
          </a:prstGeom>
        </p:spPr>
        <p:txBody>
          <a:bodyPr vert="horz" lIns="83759" tIns="41880" rIns="83759" bIns="41880" rtlCol="0" anchor="b"/>
          <a:lstStyle>
            <a:lvl1pPr algn="r">
              <a:defRPr sz="1100"/>
            </a:lvl1pPr>
          </a:lstStyle>
          <a:p>
            <a:fld id="{6326D641-332B-4BD8-A763-8E82127DFFE2}" type="slidenum">
              <a:rPr lang="da-DK" smtClean="0"/>
              <a:t>‹nr.›</a:t>
            </a:fld>
            <a:endParaRPr lang="da-DK"/>
          </a:p>
        </p:txBody>
      </p:sp>
    </p:spTree>
    <p:extLst>
      <p:ext uri="{BB962C8B-B14F-4D97-AF65-F5344CB8AC3E}">
        <p14:creationId xmlns:p14="http://schemas.microsoft.com/office/powerpoint/2010/main" val="957426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326D641-332B-4BD8-A763-8E82127DFFE2}" type="slidenum">
              <a:rPr lang="da-DK" smtClean="0"/>
              <a:t>2</a:t>
            </a:fld>
            <a:endParaRPr lang="da-DK"/>
          </a:p>
        </p:txBody>
      </p:sp>
    </p:spTree>
    <p:extLst>
      <p:ext uri="{BB962C8B-B14F-4D97-AF65-F5344CB8AC3E}">
        <p14:creationId xmlns:p14="http://schemas.microsoft.com/office/powerpoint/2010/main" val="2316216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70D67E2-675A-439E-9022-9FF6258C52D3}" type="slidenum">
              <a:t>11</a:t>
            </a:fld>
            <a:endParaRPr lang="en-US"/>
          </a:p>
        </p:txBody>
      </p:sp>
    </p:spTree>
    <p:extLst>
      <p:ext uri="{BB962C8B-B14F-4D97-AF65-F5344CB8AC3E}">
        <p14:creationId xmlns:p14="http://schemas.microsoft.com/office/powerpoint/2010/main" val="91568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b="0" i="0" dirty="0">
                <a:solidFill>
                  <a:srgbClr val="4D4D4D"/>
                </a:solidFill>
                <a:effectLst/>
                <a:latin typeface="proxima_nova_rgregular"/>
              </a:rPr>
              <a:t>Personen bør altid tilses på skadestuen, da et elektrisk stød kan give rytmeforstyrrelser i hjertet. Tilkald til enhver tid en ambulance, hvis du vurderer, at det er det sikreste</a:t>
            </a:r>
            <a:endParaRPr lang="da-DK" dirty="0"/>
          </a:p>
        </p:txBody>
      </p:sp>
      <p:sp>
        <p:nvSpPr>
          <p:cNvPr id="4" name="Pladsholder til slidenummer 3"/>
          <p:cNvSpPr>
            <a:spLocks noGrp="1"/>
          </p:cNvSpPr>
          <p:nvPr>
            <p:ph type="sldNum" sz="quarter" idx="5"/>
          </p:nvPr>
        </p:nvSpPr>
        <p:spPr/>
        <p:txBody>
          <a:bodyPr/>
          <a:lstStyle/>
          <a:p>
            <a:fld id="{719D8D59-9F3F-4446-8F5D-A576CBA74778}" type="slidenum">
              <a:rPr lang="da-DK" smtClean="0"/>
              <a:t>12</a:t>
            </a:fld>
            <a:endParaRPr lang="da-DK"/>
          </a:p>
        </p:txBody>
      </p:sp>
    </p:spTree>
    <p:extLst>
      <p:ext uri="{BB962C8B-B14F-4D97-AF65-F5344CB8AC3E}">
        <p14:creationId xmlns:p14="http://schemas.microsoft.com/office/powerpoint/2010/main" val="3293159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70D67E2-675A-439E-9022-9FF6258C52D3}" type="slidenum">
              <a:t>13</a:t>
            </a:fld>
            <a:endParaRPr lang="en-US"/>
          </a:p>
        </p:txBody>
      </p:sp>
    </p:spTree>
    <p:extLst>
      <p:ext uri="{BB962C8B-B14F-4D97-AF65-F5344CB8AC3E}">
        <p14:creationId xmlns:p14="http://schemas.microsoft.com/office/powerpoint/2010/main" val="3238685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dirty="0"/>
              <a:t>Forskel mellem a/c og d/c</a:t>
            </a:r>
          </a:p>
        </p:txBody>
      </p:sp>
      <p:sp>
        <p:nvSpPr>
          <p:cNvPr id="4" name="Pladsholder til slidenummer 3"/>
          <p:cNvSpPr>
            <a:spLocks noGrp="1"/>
          </p:cNvSpPr>
          <p:nvPr>
            <p:ph type="sldNum" sz="quarter" idx="5"/>
          </p:nvPr>
        </p:nvSpPr>
        <p:spPr/>
        <p:txBody>
          <a:bodyPr/>
          <a:lstStyle/>
          <a:p>
            <a:fld id="{719D8D59-9F3F-4446-8F5D-A576CBA74778}" type="slidenum">
              <a:rPr lang="da-DK" smtClean="0"/>
              <a:t>14</a:t>
            </a:fld>
            <a:endParaRPr lang="da-DK"/>
          </a:p>
        </p:txBody>
      </p:sp>
    </p:spTree>
    <p:extLst>
      <p:ext uri="{BB962C8B-B14F-4D97-AF65-F5344CB8AC3E}">
        <p14:creationId xmlns:p14="http://schemas.microsoft.com/office/powerpoint/2010/main" val="1463707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Altid handsker på hvis man er usikker</a:t>
            </a:r>
          </a:p>
          <a:p>
            <a:r>
              <a:rPr lang="da-DK" dirty="0"/>
              <a:t>Husk altid at teste udstyr inden måling.</a:t>
            </a:r>
          </a:p>
          <a:p>
            <a:r>
              <a:rPr lang="da-DK" dirty="0"/>
              <a:t>Altid sikkerhed frem for alt.</a:t>
            </a:r>
          </a:p>
        </p:txBody>
      </p:sp>
      <p:sp>
        <p:nvSpPr>
          <p:cNvPr id="4" name="Pladsholder til slidenummer 3"/>
          <p:cNvSpPr>
            <a:spLocks noGrp="1"/>
          </p:cNvSpPr>
          <p:nvPr>
            <p:ph type="sldNum" sz="quarter" idx="5"/>
          </p:nvPr>
        </p:nvSpPr>
        <p:spPr/>
        <p:txBody>
          <a:bodyPr/>
          <a:lstStyle/>
          <a:p>
            <a:fld id="{6326D641-332B-4BD8-A763-8E82127DFFE2}" type="slidenum">
              <a:rPr lang="da-DK" smtClean="0"/>
              <a:t>15</a:t>
            </a:fld>
            <a:endParaRPr lang="da-DK"/>
          </a:p>
        </p:txBody>
      </p:sp>
    </p:spTree>
    <p:extLst>
      <p:ext uri="{BB962C8B-B14F-4D97-AF65-F5344CB8AC3E}">
        <p14:creationId xmlns:p14="http://schemas.microsoft.com/office/powerpoint/2010/main" val="2324694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600" dirty="0">
                <a:latin typeface="NoticiaText-Regular"/>
              </a:rPr>
              <a:t>Det anbefales at efterlade den trafikskadede elbil</a:t>
            </a:r>
          </a:p>
          <a:p>
            <a:pPr algn="l"/>
            <a:r>
              <a:rPr lang="da-DK" sz="1600" dirty="0">
                <a:latin typeface="NoticiaText-Regular"/>
              </a:rPr>
              <a:t>udendørs med god afstand (ca. 5 meter) til andre biler</a:t>
            </a:r>
          </a:p>
          <a:p>
            <a:pPr algn="l"/>
            <a:r>
              <a:rPr lang="da-DK" sz="1600" dirty="0">
                <a:latin typeface="NoticiaText-Regular"/>
              </a:rPr>
              <a:t>og bygninger i mindst 48 timer eller jf. producentens</a:t>
            </a:r>
          </a:p>
          <a:p>
            <a:pPr algn="l"/>
            <a:r>
              <a:rPr lang="da-DK" sz="1600" dirty="0">
                <a:latin typeface="NoticiaText-Regular"/>
              </a:rPr>
              <a:t>anvisning, før I begynder at arbejde på elbilen. I skal</a:t>
            </a:r>
          </a:p>
          <a:p>
            <a:pPr algn="l"/>
            <a:r>
              <a:rPr lang="da-DK" sz="1600" dirty="0">
                <a:latin typeface="NoticiaText-Regular"/>
              </a:rPr>
              <a:t>sikre med indhegning og skiltning, at elbilen er</a:t>
            </a:r>
          </a:p>
          <a:p>
            <a:pPr algn="l"/>
            <a:r>
              <a:rPr lang="da-DK" sz="1600" dirty="0">
                <a:latin typeface="NoticiaText-Regular"/>
              </a:rPr>
              <a:t>utilgængelig for alle. Den kan med fordel overdækkes</a:t>
            </a:r>
          </a:p>
          <a:p>
            <a:pPr algn="l"/>
            <a:r>
              <a:rPr lang="da-DK" sz="1600" dirty="0">
                <a:latin typeface="NoticiaText-Regular"/>
              </a:rPr>
              <a:t>med et brandtæppe under karantænen.</a:t>
            </a:r>
          </a:p>
          <a:p>
            <a:pPr algn="l"/>
            <a:r>
              <a:rPr lang="da-DK" sz="1600" dirty="0">
                <a:latin typeface="NoticiaText-Regular"/>
              </a:rPr>
              <a:t>Efter karantænen kan I kontrollere og fjerne sikkerhedswire</a:t>
            </a:r>
          </a:p>
          <a:p>
            <a:pPr algn="l"/>
            <a:r>
              <a:rPr lang="da-DK" sz="1600" dirty="0">
                <a:latin typeface="NoticiaText-Regular"/>
              </a:rPr>
              <a:t>og servicesikring, hvis dette ikke er gjort. I</a:t>
            </a:r>
          </a:p>
          <a:p>
            <a:pPr algn="l"/>
            <a:r>
              <a:rPr lang="da-DK" sz="1600" dirty="0">
                <a:latin typeface="NoticiaText-Regular"/>
              </a:rPr>
              <a:t>kan også undersøge højvoltsbatteriet for huller,</a:t>
            </a:r>
          </a:p>
          <a:p>
            <a:pPr algn="l"/>
            <a:r>
              <a:rPr lang="da-DK" sz="1600" dirty="0">
                <a:latin typeface="NoticiaText-Regular"/>
              </a:rPr>
              <a:t>deformering og lugt af udtrængende elektrolytvæske.</a:t>
            </a:r>
          </a:p>
          <a:p>
            <a:pPr algn="l"/>
            <a:r>
              <a:rPr lang="da-DK" sz="1600" dirty="0">
                <a:latin typeface="NoticiaText-Regular"/>
              </a:rPr>
              <a:t>Det lugter som acetone/alkohol. Elektrolytvæske kan</a:t>
            </a:r>
          </a:p>
          <a:p>
            <a:pPr algn="l"/>
            <a:r>
              <a:rPr lang="da-DK" sz="1600" dirty="0">
                <a:latin typeface="NoticiaText-Regular"/>
              </a:rPr>
              <a:t>forekomme, hvis der er hul på batteriet, og der ikke</a:t>
            </a:r>
          </a:p>
          <a:p>
            <a:pPr algn="l"/>
            <a:r>
              <a:rPr lang="da-DK" sz="1600" dirty="0">
                <a:latin typeface="NoticiaText-Regular"/>
              </a:rPr>
              <a:t>har været brand i det. I forhold til brandfare skal I</a:t>
            </a:r>
          </a:p>
          <a:p>
            <a:pPr algn="l"/>
            <a:r>
              <a:rPr lang="da-DK" sz="1600" dirty="0">
                <a:latin typeface="NoticiaText-Regular"/>
              </a:rPr>
              <a:t>håndtere udtrængende elektrolytvæske på samme</a:t>
            </a:r>
          </a:p>
          <a:p>
            <a:pPr algn="l"/>
            <a:r>
              <a:rPr lang="da-DK" sz="1600" dirty="0">
                <a:latin typeface="NoticiaText-Regular"/>
              </a:rPr>
              <a:t>måde som udtrængende benzin på benzinbiler.</a:t>
            </a:r>
          </a:p>
          <a:p>
            <a:pPr algn="l"/>
            <a:r>
              <a:rPr lang="da-DK" sz="1600" dirty="0">
                <a:latin typeface="NoticiaText-Regular"/>
              </a:rPr>
              <a:t>Hvis I konstaterer en af ovennævnte fejl, skal I behandle</a:t>
            </a:r>
          </a:p>
          <a:p>
            <a:pPr algn="l"/>
            <a:r>
              <a:rPr lang="da-DK" sz="1600" dirty="0">
                <a:latin typeface="NoticiaText-Regular"/>
              </a:rPr>
              <a:t>højvoltsbatteriet efter fabrikantens forskrifter.</a:t>
            </a:r>
            <a:endParaRPr lang="da-DK" dirty="0"/>
          </a:p>
        </p:txBody>
      </p:sp>
      <p:sp>
        <p:nvSpPr>
          <p:cNvPr id="4" name="Pladsholder til slidenummer 3"/>
          <p:cNvSpPr>
            <a:spLocks noGrp="1"/>
          </p:cNvSpPr>
          <p:nvPr>
            <p:ph type="sldNum" sz="quarter" idx="5"/>
          </p:nvPr>
        </p:nvSpPr>
        <p:spPr/>
        <p:txBody>
          <a:bodyPr/>
          <a:lstStyle/>
          <a:p>
            <a:fld id="{6326D641-332B-4BD8-A763-8E82127DFFE2}" type="slidenum">
              <a:rPr lang="da-DK" smtClean="0"/>
              <a:t>16</a:t>
            </a:fld>
            <a:endParaRPr lang="da-DK"/>
          </a:p>
        </p:txBody>
      </p:sp>
    </p:spTree>
    <p:extLst>
      <p:ext uri="{BB962C8B-B14F-4D97-AF65-F5344CB8AC3E}">
        <p14:creationId xmlns:p14="http://schemas.microsoft.com/office/powerpoint/2010/main" val="3862320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dirty="0"/>
          </a:p>
        </p:txBody>
      </p:sp>
      <p:sp>
        <p:nvSpPr>
          <p:cNvPr id="4" name="Pladsholder til slidenummer 3"/>
          <p:cNvSpPr>
            <a:spLocks noGrp="1"/>
          </p:cNvSpPr>
          <p:nvPr>
            <p:ph type="sldNum" sz="quarter" idx="5"/>
          </p:nvPr>
        </p:nvSpPr>
        <p:spPr/>
        <p:txBody>
          <a:bodyPr/>
          <a:lstStyle/>
          <a:p>
            <a:fld id="{6326D641-332B-4BD8-A763-8E82127DFFE2}" type="slidenum">
              <a:rPr lang="da-DK" smtClean="0"/>
              <a:t>17</a:t>
            </a:fld>
            <a:endParaRPr lang="da-DK"/>
          </a:p>
        </p:txBody>
      </p:sp>
    </p:spTree>
    <p:extLst>
      <p:ext uri="{BB962C8B-B14F-4D97-AF65-F5344CB8AC3E}">
        <p14:creationId xmlns:p14="http://schemas.microsoft.com/office/powerpoint/2010/main" val="855226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dirty="0"/>
          </a:p>
        </p:txBody>
      </p:sp>
      <p:sp>
        <p:nvSpPr>
          <p:cNvPr id="4" name="Pladsholder til slidenummer 3"/>
          <p:cNvSpPr>
            <a:spLocks noGrp="1"/>
          </p:cNvSpPr>
          <p:nvPr>
            <p:ph type="sldNum" sz="quarter" idx="5"/>
          </p:nvPr>
        </p:nvSpPr>
        <p:spPr/>
        <p:txBody>
          <a:bodyPr/>
          <a:lstStyle/>
          <a:p>
            <a:fld id="{6326D641-332B-4BD8-A763-8E82127DFFE2}" type="slidenum">
              <a:rPr lang="da-DK" smtClean="0"/>
              <a:t>18</a:t>
            </a:fld>
            <a:endParaRPr lang="da-DK"/>
          </a:p>
        </p:txBody>
      </p:sp>
    </p:spTree>
    <p:extLst>
      <p:ext uri="{BB962C8B-B14F-4D97-AF65-F5344CB8AC3E}">
        <p14:creationId xmlns:p14="http://schemas.microsoft.com/office/powerpoint/2010/main" val="59051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dirty="0"/>
              <a:t>For lavt temp. Nedsætter batteri levetid, SOH.</a:t>
            </a:r>
          </a:p>
        </p:txBody>
      </p:sp>
      <p:sp>
        <p:nvSpPr>
          <p:cNvPr id="4" name="Pladsholder til slidenummer 3"/>
          <p:cNvSpPr>
            <a:spLocks noGrp="1"/>
          </p:cNvSpPr>
          <p:nvPr>
            <p:ph type="sldNum" sz="quarter" idx="5"/>
          </p:nvPr>
        </p:nvSpPr>
        <p:spPr/>
        <p:txBody>
          <a:bodyPr/>
          <a:lstStyle/>
          <a:p>
            <a:fld id="{6326D641-332B-4BD8-A763-8E82127DFFE2}" type="slidenum">
              <a:rPr lang="da-DK" smtClean="0"/>
              <a:t>19</a:t>
            </a:fld>
            <a:endParaRPr lang="da-DK"/>
          </a:p>
        </p:txBody>
      </p:sp>
    </p:spTree>
    <p:extLst>
      <p:ext uri="{BB962C8B-B14F-4D97-AF65-F5344CB8AC3E}">
        <p14:creationId xmlns:p14="http://schemas.microsoft.com/office/powerpoint/2010/main" val="2707112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1488" y="1631950"/>
            <a:ext cx="7805738" cy="4392613"/>
          </a:xfrm>
        </p:spPr>
      </p:sp>
      <p:sp>
        <p:nvSpPr>
          <p:cNvPr id="3" name="Notes Placeholder 2"/>
          <p:cNvSpPr>
            <a:spLocks noGrp="1"/>
          </p:cNvSpPr>
          <p:nvPr>
            <p:ph type="body" idx="1"/>
          </p:nvPr>
        </p:nvSpPr>
        <p:spPr/>
        <p:txBody>
          <a:bodyPr/>
          <a:lstStyle/>
          <a:p>
            <a:pPr algn="l" rtl="0" fontAlgn="base"/>
            <a:r>
              <a:rPr lang="da-DK" sz="1500" dirty="0">
                <a:solidFill>
                  <a:srgbClr val="000000"/>
                </a:solidFill>
                <a:latin typeface="Arial" panose="020B0604020202020204" pitchFamily="34" charset="0"/>
              </a:rPr>
              <a:t>Problemet med </a:t>
            </a:r>
            <a:r>
              <a:rPr lang="da-DK" sz="1500" dirty="0" err="1">
                <a:solidFill>
                  <a:srgbClr val="000000"/>
                </a:solidFill>
                <a:latin typeface="Arial" panose="020B0604020202020204" pitchFamily="34" charset="0"/>
              </a:rPr>
              <a:t>Lithium</a:t>
            </a:r>
            <a:r>
              <a:rPr lang="da-DK" sz="1500" dirty="0">
                <a:solidFill>
                  <a:srgbClr val="000000"/>
                </a:solidFill>
                <a:latin typeface="Arial" panose="020B0604020202020204" pitchFamily="34" charset="0"/>
              </a:rPr>
              <a:t>-ion batterier. Kontrol af varme og spænding, idet risiko for kortslutning, brand, kædereaktion – KAN IKKE SLUKKES! Udvikler giftige dampe - pas på indånding!</a:t>
            </a:r>
            <a:r>
              <a:rPr lang="en-US" sz="1500" dirty="0">
                <a:solidFill>
                  <a:srgbClr val="444444"/>
                </a:solidFill>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da-DK" sz="1500" dirty="0">
                <a:solidFill>
                  <a:srgbClr val="000000"/>
                </a:solidFill>
                <a:latin typeface="Arial" panose="020B0604020202020204" pitchFamily="34" charset="0"/>
              </a:rPr>
              <a:t>På huden: skyl øjeblikkeligt med vand!</a:t>
            </a:r>
            <a:r>
              <a:rPr lang="en-US" sz="1500" dirty="0">
                <a:solidFill>
                  <a:srgbClr val="444444"/>
                </a:solidFill>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da-DK" sz="1500" dirty="0">
                <a:solidFill>
                  <a:srgbClr val="000000"/>
                </a:solidFill>
                <a:latin typeface="Arial" panose="020B0604020202020204" pitchFamily="34" charset="0"/>
              </a:rPr>
              <a:t>Lækker der syre (nogle batterier) berør ikke, skal absorberes – rengøres i 20 min. Med vand.</a:t>
            </a:r>
            <a:r>
              <a:rPr lang="en-US" sz="1500" dirty="0">
                <a:solidFill>
                  <a:srgbClr val="444444"/>
                </a:solidFill>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da-DK" sz="1500" dirty="0" err="1">
                <a:solidFill>
                  <a:srgbClr val="000000"/>
                </a:solidFill>
                <a:latin typeface="Arial" panose="020B0604020202020204" pitchFamily="34" charset="0"/>
              </a:rPr>
              <a:t>Alkaline</a:t>
            </a:r>
            <a:r>
              <a:rPr lang="da-DK" sz="1500" dirty="0">
                <a:solidFill>
                  <a:srgbClr val="000000"/>
                </a:solidFill>
                <a:latin typeface="Arial" panose="020B0604020202020204" pitchFamily="34" charset="0"/>
              </a:rPr>
              <a:t> ph værdi 13,5 kan også neutraliseres med eddike/borsyre</a:t>
            </a:r>
            <a:r>
              <a:rPr lang="en-US" sz="1500" dirty="0">
                <a:solidFill>
                  <a:srgbClr val="444444"/>
                </a:solidFill>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da-DK" sz="1500" dirty="0">
                <a:solidFill>
                  <a:srgbClr val="000000"/>
                </a:solidFill>
                <a:latin typeface="Arial" panose="020B0604020202020204" pitchFamily="34" charset="0"/>
              </a:rPr>
              <a:t>VÆR OPMÆRKSOM VED UVB. VED LUFT/KØLE KANALER OG LIGE OMKRING BATT.PAKKEN!!!!</a:t>
            </a:r>
            <a:r>
              <a:rPr lang="en-US" sz="1500" dirty="0">
                <a:solidFill>
                  <a:srgbClr val="444444"/>
                </a:solidFill>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da-DK" sz="1500" dirty="0">
                <a:solidFill>
                  <a:srgbClr val="444444"/>
                </a:solidFill>
                <a:latin typeface="Arial" panose="020B0604020202020204" pitchFamily="34" charset="0"/>
              </a:rPr>
              <a:t>​</a:t>
            </a:r>
            <a:endParaRPr lang="da-DK" b="0" i="0" dirty="0">
              <a:solidFill>
                <a:srgbClr val="444444"/>
              </a:solidFill>
              <a:effectLst/>
              <a:latin typeface="Calibri" panose="020F05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B70D67E2-675A-439E-9022-9FF6258C52D3}" type="slidenum">
              <a:t>20</a:t>
            </a:fld>
            <a:endParaRPr lang="en-US"/>
          </a:p>
        </p:txBody>
      </p:sp>
    </p:spTree>
    <p:extLst>
      <p:ext uri="{BB962C8B-B14F-4D97-AF65-F5344CB8AC3E}">
        <p14:creationId xmlns:p14="http://schemas.microsoft.com/office/powerpoint/2010/main" val="3917479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FB88C41-2560-48CC-92B9-65DE80902387}" type="slidenum">
              <a:rPr lang="da-DK" smtClean="0"/>
              <a:t>3</a:t>
            </a:fld>
            <a:endParaRPr lang="da-DK"/>
          </a:p>
        </p:txBody>
      </p:sp>
    </p:spTree>
    <p:extLst>
      <p:ext uri="{BB962C8B-B14F-4D97-AF65-F5344CB8AC3E}">
        <p14:creationId xmlns:p14="http://schemas.microsoft.com/office/powerpoint/2010/main" val="3093983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1488" y="1631950"/>
            <a:ext cx="7805738" cy="4392613"/>
          </a:xfrm>
        </p:spPr>
      </p:sp>
      <p:sp>
        <p:nvSpPr>
          <p:cNvPr id="3" name="Notes Placeholder 2"/>
          <p:cNvSpPr>
            <a:spLocks noGrp="1"/>
          </p:cNvSpPr>
          <p:nvPr>
            <p:ph type="body" idx="1"/>
          </p:nvPr>
        </p:nvSpPr>
        <p:spPr/>
        <p:txBody>
          <a:bodyPr/>
          <a:lstStyle/>
          <a:p>
            <a:r>
              <a:rPr lang="en-US" err="1">
                <a:cs typeface="Calibri"/>
              </a:rPr>
              <a:t>Brancontainer</a:t>
            </a:r>
            <a:r>
              <a:rPr lang="en-US">
                <a:cs typeface="Calibri"/>
              </a:rPr>
              <a:t> </a:t>
            </a:r>
            <a:r>
              <a:rPr lang="en-US" err="1">
                <a:cs typeface="Calibri"/>
              </a:rPr>
              <a:t>til</a:t>
            </a:r>
            <a:r>
              <a:rPr lang="en-US">
                <a:cs typeface="Calibri"/>
              </a:rPr>
              <a:t> </a:t>
            </a:r>
            <a:r>
              <a:rPr lang="en-US" err="1">
                <a:cs typeface="Calibri"/>
              </a:rPr>
              <a:t>el</a:t>
            </a:r>
            <a:r>
              <a:rPr lang="en-US">
                <a:cs typeface="Calibri"/>
              </a:rPr>
              <a:t> </a:t>
            </a:r>
            <a:r>
              <a:rPr lang="en-US" err="1">
                <a:cs typeface="Calibri"/>
              </a:rPr>
              <a:t>biler</a:t>
            </a:r>
            <a:r>
              <a:rPr lang="en-US">
                <a:cs typeface="Calibri"/>
              </a:rPr>
              <a:t>.</a:t>
            </a:r>
          </a:p>
        </p:txBody>
      </p:sp>
      <p:sp>
        <p:nvSpPr>
          <p:cNvPr id="4" name="Slide Number Placeholder 3"/>
          <p:cNvSpPr>
            <a:spLocks noGrp="1"/>
          </p:cNvSpPr>
          <p:nvPr>
            <p:ph type="sldNum" sz="quarter" idx="5"/>
          </p:nvPr>
        </p:nvSpPr>
        <p:spPr/>
        <p:txBody>
          <a:bodyPr/>
          <a:lstStyle/>
          <a:p>
            <a:fld id="{B70D67E2-675A-439E-9022-9FF6258C52D3}" type="slidenum">
              <a:t>21</a:t>
            </a:fld>
            <a:endParaRPr lang="en-US"/>
          </a:p>
        </p:txBody>
      </p:sp>
    </p:spTree>
    <p:extLst>
      <p:ext uri="{BB962C8B-B14F-4D97-AF65-F5344CB8AC3E}">
        <p14:creationId xmlns:p14="http://schemas.microsoft.com/office/powerpoint/2010/main" val="2872846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1488" y="1631950"/>
            <a:ext cx="7805738" cy="4392613"/>
          </a:xfrm>
        </p:spPr>
      </p:sp>
      <p:sp>
        <p:nvSpPr>
          <p:cNvPr id="3" name="Notes Placeholder 2"/>
          <p:cNvSpPr>
            <a:spLocks noGrp="1"/>
          </p:cNvSpPr>
          <p:nvPr>
            <p:ph type="body" idx="1"/>
          </p:nvPr>
        </p:nvSpPr>
        <p:spPr/>
        <p:txBody>
          <a:bodyPr/>
          <a:lstStyle/>
          <a:p>
            <a:r>
              <a:rPr lang="en-US" err="1"/>
              <a:t>Fuldskala</a:t>
            </a:r>
            <a:r>
              <a:rPr lang="en-US"/>
              <a:t> </a:t>
            </a:r>
            <a:r>
              <a:rPr lang="en-US" err="1"/>
              <a:t>forsøg</a:t>
            </a:r>
            <a:r>
              <a:rPr lang="en-US"/>
              <a:t> med </a:t>
            </a:r>
            <a:r>
              <a:rPr lang="en-US" err="1"/>
              <a:t>elbil</a:t>
            </a:r>
            <a:r>
              <a:rPr lang="en-US"/>
              <a:t>. Fald </a:t>
            </a:r>
            <a:r>
              <a:rPr lang="en-US" err="1"/>
              <a:t>fra</a:t>
            </a:r>
            <a:r>
              <a:rPr lang="en-US"/>
              <a:t> </a:t>
            </a:r>
            <a:r>
              <a:rPr lang="en-US" err="1"/>
              <a:t>højde</a:t>
            </a:r>
            <a:r>
              <a:rPr lang="en-US"/>
              <a:t>, </a:t>
            </a:r>
            <a:r>
              <a:rPr lang="en-US" err="1"/>
              <a:t>svarende</a:t>
            </a:r>
            <a:r>
              <a:rPr lang="en-US"/>
              <a:t> </a:t>
            </a:r>
            <a:r>
              <a:rPr lang="en-US" err="1"/>
              <a:t>til</a:t>
            </a:r>
            <a:r>
              <a:rPr lang="en-US"/>
              <a:t> </a:t>
            </a:r>
            <a:r>
              <a:rPr lang="en-US" err="1"/>
              <a:t>bagfra</a:t>
            </a:r>
            <a:r>
              <a:rPr lang="en-US"/>
              <a:t> </a:t>
            </a:r>
            <a:r>
              <a:rPr lang="en-US" err="1"/>
              <a:t>kollision</a:t>
            </a:r>
            <a:r>
              <a:rPr lang="en-US"/>
              <a:t> med 75 </a:t>
            </a:r>
            <a:r>
              <a:rPr lang="en-US" err="1"/>
              <a:t>kmt</a:t>
            </a:r>
            <a:r>
              <a:rPr lang="en-US"/>
              <a:t>. </a:t>
            </a:r>
            <a:endParaRPr lang="da-DK"/>
          </a:p>
          <a:p>
            <a:endParaRPr lang="en-US">
              <a:cs typeface="Calibri"/>
            </a:endParaRPr>
          </a:p>
          <a:p>
            <a:r>
              <a:rPr lang="en-US"/>
              <a:t>Thermal runaway</a:t>
            </a:r>
            <a:endParaRPr lang="en-US">
              <a:cs typeface="Calibri"/>
            </a:endParaRPr>
          </a:p>
          <a:p>
            <a:r>
              <a:rPr lang="en-US"/>
              <a:t>Ved </a:t>
            </a:r>
            <a:r>
              <a:rPr lang="en-US" err="1"/>
              <a:t>høj</a:t>
            </a:r>
            <a:r>
              <a:rPr lang="en-US"/>
              <a:t> </a:t>
            </a:r>
            <a:r>
              <a:rPr lang="en-US" err="1"/>
              <a:t>temperaturpåvirkning</a:t>
            </a:r>
            <a:r>
              <a:rPr lang="en-US"/>
              <a:t> </a:t>
            </a:r>
            <a:r>
              <a:rPr lang="en-US" err="1"/>
              <a:t>kan</a:t>
            </a:r>
            <a:r>
              <a:rPr lang="en-US"/>
              <a:t> li-ion </a:t>
            </a:r>
            <a:r>
              <a:rPr lang="en-US" err="1"/>
              <a:t>batteriet</a:t>
            </a:r>
            <a:r>
              <a:rPr lang="en-US"/>
              <a:t> </a:t>
            </a:r>
            <a:r>
              <a:rPr lang="en-US" err="1"/>
              <a:t>indtræde</a:t>
            </a:r>
            <a:r>
              <a:rPr lang="en-US"/>
              <a:t> </a:t>
            </a:r>
            <a:r>
              <a:rPr lang="en-US" err="1"/>
              <a:t>i</a:t>
            </a:r>
            <a:r>
              <a:rPr lang="en-US"/>
              <a:t> </a:t>
            </a:r>
            <a:r>
              <a:rPr lang="en-US" err="1"/>
              <a:t>en</a:t>
            </a:r>
            <a:r>
              <a:rPr lang="en-US"/>
              <a:t> </a:t>
            </a:r>
            <a:r>
              <a:rPr lang="en-US" err="1"/>
              <a:t>kritisk</a:t>
            </a:r>
            <a:r>
              <a:rPr lang="en-US"/>
              <a:t> </a:t>
            </a:r>
            <a:r>
              <a:rPr lang="en-US" err="1"/>
              <a:t>tilstand</a:t>
            </a:r>
            <a:r>
              <a:rPr lang="en-US"/>
              <a:t>, der starter </a:t>
            </a:r>
            <a:r>
              <a:rPr lang="en-US" err="1"/>
              <a:t>en</a:t>
            </a:r>
            <a:r>
              <a:rPr lang="en-US"/>
              <a:t> intern </a:t>
            </a:r>
            <a:r>
              <a:rPr lang="en-US" err="1"/>
              <a:t>selvforstærkendede</a:t>
            </a:r>
            <a:r>
              <a:rPr lang="en-US"/>
              <a:t> </a:t>
            </a:r>
            <a:r>
              <a:rPr lang="en-US" err="1"/>
              <a:t>kompositionsproces</a:t>
            </a:r>
            <a:r>
              <a:rPr lang="en-US"/>
              <a:t> (thermal runaway), </a:t>
            </a:r>
            <a:r>
              <a:rPr lang="en-US" err="1"/>
              <a:t>som</a:t>
            </a:r>
            <a:r>
              <a:rPr lang="en-US"/>
              <a:t> ender med, at </a:t>
            </a:r>
            <a:r>
              <a:rPr lang="en-US" err="1"/>
              <a:t>hver</a:t>
            </a:r>
            <a:r>
              <a:rPr lang="en-US"/>
              <a:t> </a:t>
            </a:r>
            <a:r>
              <a:rPr lang="en-US" err="1"/>
              <a:t>battericelle</a:t>
            </a:r>
            <a:r>
              <a:rPr lang="en-US"/>
              <a:t> </a:t>
            </a:r>
            <a:r>
              <a:rPr lang="en-US" err="1"/>
              <a:t>opvarmes</a:t>
            </a:r>
            <a:r>
              <a:rPr lang="en-US"/>
              <a:t> </a:t>
            </a:r>
            <a:r>
              <a:rPr lang="en-US" err="1"/>
              <a:t>kraftigt</a:t>
            </a:r>
            <a:r>
              <a:rPr lang="en-US"/>
              <a:t> </a:t>
            </a:r>
            <a:r>
              <a:rPr lang="en-US" err="1"/>
              <a:t>indefra</a:t>
            </a:r>
            <a:r>
              <a:rPr lang="en-US"/>
              <a:t>, </a:t>
            </a:r>
            <a:r>
              <a:rPr lang="en-US" err="1"/>
              <a:t>når</a:t>
            </a:r>
            <a:r>
              <a:rPr lang="en-US"/>
              <a:t> den </a:t>
            </a:r>
            <a:r>
              <a:rPr lang="en-US" err="1"/>
              <a:t>lagrede</a:t>
            </a:r>
            <a:r>
              <a:rPr lang="en-US"/>
              <a:t> </a:t>
            </a:r>
            <a:r>
              <a:rPr lang="en-US" err="1"/>
              <a:t>kemiske</a:t>
            </a:r>
            <a:r>
              <a:rPr lang="en-US"/>
              <a:t> </a:t>
            </a:r>
            <a:r>
              <a:rPr lang="en-US" err="1"/>
              <a:t>energi</a:t>
            </a:r>
            <a:r>
              <a:rPr lang="en-US"/>
              <a:t> </a:t>
            </a:r>
            <a:r>
              <a:rPr lang="en-US" err="1"/>
              <a:t>udløses</a:t>
            </a:r>
            <a:r>
              <a:rPr lang="en-US"/>
              <a:t>.</a:t>
            </a:r>
            <a:endParaRPr lang="en-US">
              <a:cs typeface="Calibri"/>
            </a:endParaRPr>
          </a:p>
        </p:txBody>
      </p:sp>
      <p:sp>
        <p:nvSpPr>
          <p:cNvPr id="4" name="Slide Number Placeholder 3"/>
          <p:cNvSpPr>
            <a:spLocks noGrp="1"/>
          </p:cNvSpPr>
          <p:nvPr>
            <p:ph type="sldNum" sz="quarter" idx="5"/>
          </p:nvPr>
        </p:nvSpPr>
        <p:spPr/>
        <p:txBody>
          <a:bodyPr/>
          <a:lstStyle/>
          <a:p>
            <a:fld id="{B70D67E2-675A-439E-9022-9FF6258C52D3}" type="slidenum">
              <a:t>22</a:t>
            </a:fld>
            <a:endParaRPr lang="en-US"/>
          </a:p>
        </p:txBody>
      </p:sp>
    </p:spTree>
    <p:extLst>
      <p:ext uri="{BB962C8B-B14F-4D97-AF65-F5344CB8AC3E}">
        <p14:creationId xmlns:p14="http://schemas.microsoft.com/office/powerpoint/2010/main" val="2563746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dirty="0"/>
          </a:p>
        </p:txBody>
      </p:sp>
      <p:sp>
        <p:nvSpPr>
          <p:cNvPr id="4" name="Pladsholder til slidenummer 3"/>
          <p:cNvSpPr>
            <a:spLocks noGrp="1"/>
          </p:cNvSpPr>
          <p:nvPr>
            <p:ph type="sldNum" sz="quarter" idx="5"/>
          </p:nvPr>
        </p:nvSpPr>
        <p:spPr/>
        <p:txBody>
          <a:bodyPr/>
          <a:lstStyle/>
          <a:p>
            <a:fld id="{6326D641-332B-4BD8-A763-8E82127DFFE2}" type="slidenum">
              <a:rPr lang="da-DK" smtClean="0"/>
              <a:t>23</a:t>
            </a:fld>
            <a:endParaRPr lang="da-DK"/>
          </a:p>
        </p:txBody>
      </p:sp>
    </p:spTree>
    <p:extLst>
      <p:ext uri="{BB962C8B-B14F-4D97-AF65-F5344CB8AC3E}">
        <p14:creationId xmlns:p14="http://schemas.microsoft.com/office/powerpoint/2010/main" val="1352287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dirty="0"/>
          </a:p>
        </p:txBody>
      </p:sp>
      <p:sp>
        <p:nvSpPr>
          <p:cNvPr id="4" name="Pladsholder til slidenummer 3"/>
          <p:cNvSpPr>
            <a:spLocks noGrp="1"/>
          </p:cNvSpPr>
          <p:nvPr>
            <p:ph type="sldNum" sz="quarter" idx="5"/>
          </p:nvPr>
        </p:nvSpPr>
        <p:spPr/>
        <p:txBody>
          <a:bodyPr/>
          <a:lstStyle/>
          <a:p>
            <a:fld id="{6326D641-332B-4BD8-A763-8E82127DFFE2}" type="slidenum">
              <a:rPr lang="da-DK" smtClean="0"/>
              <a:t>24</a:t>
            </a:fld>
            <a:endParaRPr lang="da-DK"/>
          </a:p>
        </p:txBody>
      </p:sp>
    </p:spTree>
    <p:extLst>
      <p:ext uri="{BB962C8B-B14F-4D97-AF65-F5344CB8AC3E}">
        <p14:creationId xmlns:p14="http://schemas.microsoft.com/office/powerpoint/2010/main" val="3710641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dirty="0"/>
          </a:p>
        </p:txBody>
      </p:sp>
      <p:sp>
        <p:nvSpPr>
          <p:cNvPr id="4" name="Pladsholder til slidenummer 3"/>
          <p:cNvSpPr>
            <a:spLocks noGrp="1"/>
          </p:cNvSpPr>
          <p:nvPr>
            <p:ph type="sldNum" sz="quarter" idx="5"/>
          </p:nvPr>
        </p:nvSpPr>
        <p:spPr/>
        <p:txBody>
          <a:bodyPr/>
          <a:lstStyle/>
          <a:p>
            <a:fld id="{6326D641-332B-4BD8-A763-8E82127DFFE2}" type="slidenum">
              <a:rPr lang="da-DK" smtClean="0"/>
              <a:t>25</a:t>
            </a:fld>
            <a:endParaRPr lang="da-DK"/>
          </a:p>
        </p:txBody>
      </p:sp>
    </p:spTree>
    <p:extLst>
      <p:ext uri="{BB962C8B-B14F-4D97-AF65-F5344CB8AC3E}">
        <p14:creationId xmlns:p14="http://schemas.microsoft.com/office/powerpoint/2010/main" val="1294968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dirty="0"/>
          </a:p>
        </p:txBody>
      </p:sp>
      <p:sp>
        <p:nvSpPr>
          <p:cNvPr id="4" name="Pladsholder til slidenummer 3"/>
          <p:cNvSpPr>
            <a:spLocks noGrp="1"/>
          </p:cNvSpPr>
          <p:nvPr>
            <p:ph type="sldNum" sz="quarter" idx="5"/>
          </p:nvPr>
        </p:nvSpPr>
        <p:spPr/>
        <p:txBody>
          <a:bodyPr/>
          <a:lstStyle/>
          <a:p>
            <a:fld id="{6326D641-332B-4BD8-A763-8E82127DFFE2}" type="slidenum">
              <a:rPr lang="da-DK" smtClean="0"/>
              <a:t>26</a:t>
            </a:fld>
            <a:endParaRPr lang="da-DK"/>
          </a:p>
        </p:txBody>
      </p:sp>
    </p:spTree>
    <p:extLst>
      <p:ext uri="{BB962C8B-B14F-4D97-AF65-F5344CB8AC3E}">
        <p14:creationId xmlns:p14="http://schemas.microsoft.com/office/powerpoint/2010/main" val="191786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dirty="0"/>
          </a:p>
        </p:txBody>
      </p:sp>
      <p:sp>
        <p:nvSpPr>
          <p:cNvPr id="4" name="Pladsholder til slidenummer 3"/>
          <p:cNvSpPr>
            <a:spLocks noGrp="1"/>
          </p:cNvSpPr>
          <p:nvPr>
            <p:ph type="sldNum" sz="quarter" idx="5"/>
          </p:nvPr>
        </p:nvSpPr>
        <p:spPr/>
        <p:txBody>
          <a:bodyPr/>
          <a:lstStyle/>
          <a:p>
            <a:fld id="{6326D641-332B-4BD8-A763-8E82127DFFE2}" type="slidenum">
              <a:rPr lang="da-DK" smtClean="0"/>
              <a:t>27</a:t>
            </a:fld>
            <a:endParaRPr lang="da-DK"/>
          </a:p>
        </p:txBody>
      </p:sp>
    </p:spTree>
    <p:extLst>
      <p:ext uri="{BB962C8B-B14F-4D97-AF65-F5344CB8AC3E}">
        <p14:creationId xmlns:p14="http://schemas.microsoft.com/office/powerpoint/2010/main" val="839851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dirty="0"/>
          </a:p>
        </p:txBody>
      </p:sp>
      <p:sp>
        <p:nvSpPr>
          <p:cNvPr id="4" name="Pladsholder til slidenummer 3"/>
          <p:cNvSpPr>
            <a:spLocks noGrp="1"/>
          </p:cNvSpPr>
          <p:nvPr>
            <p:ph type="sldNum" sz="quarter" idx="5"/>
          </p:nvPr>
        </p:nvSpPr>
        <p:spPr/>
        <p:txBody>
          <a:bodyPr/>
          <a:lstStyle/>
          <a:p>
            <a:fld id="{6326D641-332B-4BD8-A763-8E82127DFFE2}" type="slidenum">
              <a:rPr lang="da-DK" smtClean="0"/>
              <a:t>28</a:t>
            </a:fld>
            <a:endParaRPr lang="da-DK"/>
          </a:p>
        </p:txBody>
      </p:sp>
    </p:spTree>
    <p:extLst>
      <p:ext uri="{BB962C8B-B14F-4D97-AF65-F5344CB8AC3E}">
        <p14:creationId xmlns:p14="http://schemas.microsoft.com/office/powerpoint/2010/main" val="3115513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dirty="0"/>
          </a:p>
        </p:txBody>
      </p:sp>
      <p:sp>
        <p:nvSpPr>
          <p:cNvPr id="4" name="Pladsholder til slidenummer 3"/>
          <p:cNvSpPr>
            <a:spLocks noGrp="1"/>
          </p:cNvSpPr>
          <p:nvPr>
            <p:ph type="sldNum" sz="quarter" idx="5"/>
          </p:nvPr>
        </p:nvSpPr>
        <p:spPr/>
        <p:txBody>
          <a:bodyPr/>
          <a:lstStyle/>
          <a:p>
            <a:fld id="{6326D641-332B-4BD8-A763-8E82127DFFE2}" type="slidenum">
              <a:rPr lang="da-DK" smtClean="0"/>
              <a:t>29</a:t>
            </a:fld>
            <a:endParaRPr lang="da-DK"/>
          </a:p>
        </p:txBody>
      </p:sp>
    </p:spTree>
    <p:extLst>
      <p:ext uri="{BB962C8B-B14F-4D97-AF65-F5344CB8AC3E}">
        <p14:creationId xmlns:p14="http://schemas.microsoft.com/office/powerpoint/2010/main" val="55604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dirty="0"/>
              <a:t>Skiltning, opsætning af advarsels bånd kun ved komponent adskillelse.</a:t>
            </a:r>
          </a:p>
        </p:txBody>
      </p:sp>
      <p:sp>
        <p:nvSpPr>
          <p:cNvPr id="4" name="Pladsholder til slidenummer 3"/>
          <p:cNvSpPr>
            <a:spLocks noGrp="1"/>
          </p:cNvSpPr>
          <p:nvPr>
            <p:ph type="sldNum" sz="quarter" idx="5"/>
          </p:nvPr>
        </p:nvSpPr>
        <p:spPr/>
        <p:txBody>
          <a:bodyPr/>
          <a:lstStyle/>
          <a:p>
            <a:fld id="{719D8D59-9F3F-4446-8F5D-A576CBA74778}" type="slidenum">
              <a:rPr lang="da-DK" smtClean="0"/>
              <a:t>30</a:t>
            </a:fld>
            <a:endParaRPr lang="da-DK"/>
          </a:p>
        </p:txBody>
      </p:sp>
    </p:spTree>
    <p:extLst>
      <p:ext uri="{BB962C8B-B14F-4D97-AF65-F5344CB8AC3E}">
        <p14:creationId xmlns:p14="http://schemas.microsoft.com/office/powerpoint/2010/main" val="96845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dirty="0"/>
              <a:t>Hybrid, krydsning af to arter.</a:t>
            </a:r>
          </a:p>
          <a:p>
            <a:r>
              <a:rPr lang="da-DK" dirty="0"/>
              <a:t>Husk forskel på generator og ladning under kørsel. El motor kan virke som generator vis Hyundai Motor</a:t>
            </a:r>
          </a:p>
        </p:txBody>
      </p:sp>
      <p:sp>
        <p:nvSpPr>
          <p:cNvPr id="4" name="Pladsholder til slidenummer 3"/>
          <p:cNvSpPr>
            <a:spLocks noGrp="1"/>
          </p:cNvSpPr>
          <p:nvPr>
            <p:ph type="sldNum" sz="quarter" idx="5"/>
          </p:nvPr>
        </p:nvSpPr>
        <p:spPr/>
        <p:txBody>
          <a:bodyPr/>
          <a:lstStyle/>
          <a:p>
            <a:fld id="{719D8D59-9F3F-4446-8F5D-A576CBA74778}" type="slidenum">
              <a:rPr lang="da-DK" smtClean="0"/>
              <a:t>4</a:t>
            </a:fld>
            <a:endParaRPr lang="da-DK"/>
          </a:p>
        </p:txBody>
      </p:sp>
    </p:spTree>
    <p:extLst>
      <p:ext uri="{BB962C8B-B14F-4D97-AF65-F5344CB8AC3E}">
        <p14:creationId xmlns:p14="http://schemas.microsoft.com/office/powerpoint/2010/main" val="2307179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dirty="0"/>
              <a:t>Frakobl minus pol. Isoler polen.</a:t>
            </a:r>
          </a:p>
          <a:p>
            <a:r>
              <a:rPr lang="da-DK" dirty="0"/>
              <a:t>Afmonter bagagerum dækning</a:t>
            </a:r>
          </a:p>
        </p:txBody>
      </p:sp>
      <p:sp>
        <p:nvSpPr>
          <p:cNvPr id="4" name="Pladsholder til slidenummer 3"/>
          <p:cNvSpPr>
            <a:spLocks noGrp="1"/>
          </p:cNvSpPr>
          <p:nvPr>
            <p:ph type="sldNum" sz="quarter" idx="5"/>
          </p:nvPr>
        </p:nvSpPr>
        <p:spPr/>
        <p:txBody>
          <a:bodyPr/>
          <a:lstStyle/>
          <a:p>
            <a:fld id="{719D8D59-9F3F-4446-8F5D-A576CBA74778}" type="slidenum">
              <a:rPr lang="da-DK" smtClean="0"/>
              <a:t>31</a:t>
            </a:fld>
            <a:endParaRPr lang="da-DK"/>
          </a:p>
        </p:txBody>
      </p:sp>
    </p:spTree>
    <p:extLst>
      <p:ext uri="{BB962C8B-B14F-4D97-AF65-F5344CB8AC3E}">
        <p14:creationId xmlns:p14="http://schemas.microsoft.com/office/powerpoint/2010/main" val="1226988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dirty="0"/>
              <a:t>Afmonter dæksel for at komme ned til sikring.(Handsker).</a:t>
            </a:r>
          </a:p>
          <a:p>
            <a:r>
              <a:rPr lang="da-DK" dirty="0"/>
              <a:t>Træk låsen op.</a:t>
            </a:r>
          </a:p>
        </p:txBody>
      </p:sp>
      <p:sp>
        <p:nvSpPr>
          <p:cNvPr id="4" name="Pladsholder til slidenummer 3"/>
          <p:cNvSpPr>
            <a:spLocks noGrp="1"/>
          </p:cNvSpPr>
          <p:nvPr>
            <p:ph type="sldNum" sz="quarter" idx="5"/>
          </p:nvPr>
        </p:nvSpPr>
        <p:spPr/>
        <p:txBody>
          <a:bodyPr/>
          <a:lstStyle/>
          <a:p>
            <a:fld id="{719D8D59-9F3F-4446-8F5D-A576CBA74778}" type="slidenum">
              <a:rPr lang="da-DK" smtClean="0"/>
              <a:t>32</a:t>
            </a:fld>
            <a:endParaRPr lang="da-DK"/>
          </a:p>
        </p:txBody>
      </p:sp>
    </p:spTree>
    <p:extLst>
      <p:ext uri="{BB962C8B-B14F-4D97-AF65-F5344CB8AC3E}">
        <p14:creationId xmlns:p14="http://schemas.microsoft.com/office/powerpoint/2010/main" val="3367480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dirty="0"/>
              <a:t>Afmontering af sikring. Vent mindst 5 min før højvolts systemet koblet 100% fra. (</a:t>
            </a:r>
            <a:r>
              <a:rPr lang="da-DK" dirty="0" err="1"/>
              <a:t>Kontroler</a:t>
            </a:r>
            <a:r>
              <a:rPr lang="da-DK" dirty="0"/>
              <a:t> Multimeter)</a:t>
            </a:r>
          </a:p>
        </p:txBody>
      </p:sp>
      <p:sp>
        <p:nvSpPr>
          <p:cNvPr id="4" name="Pladsholder til slidenummer 3"/>
          <p:cNvSpPr>
            <a:spLocks noGrp="1"/>
          </p:cNvSpPr>
          <p:nvPr>
            <p:ph type="sldNum" sz="quarter" idx="5"/>
          </p:nvPr>
        </p:nvSpPr>
        <p:spPr/>
        <p:txBody>
          <a:bodyPr/>
          <a:lstStyle/>
          <a:p>
            <a:fld id="{719D8D59-9F3F-4446-8F5D-A576CBA74778}" type="slidenum">
              <a:rPr lang="da-DK" smtClean="0"/>
              <a:t>33</a:t>
            </a:fld>
            <a:endParaRPr lang="da-DK"/>
          </a:p>
        </p:txBody>
      </p:sp>
    </p:spTree>
    <p:extLst>
      <p:ext uri="{BB962C8B-B14F-4D97-AF65-F5344CB8AC3E}">
        <p14:creationId xmlns:p14="http://schemas.microsoft.com/office/powerpoint/2010/main" val="1206975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pPr algn="l"/>
            <a:r>
              <a:rPr lang="en-US" sz="1500" dirty="0" err="1">
                <a:solidFill>
                  <a:srgbClr val="222222"/>
                </a:solidFill>
                <a:latin typeface="Arial" panose="020B0604020202020204" pitchFamily="34" charset="0"/>
              </a:rPr>
              <a:t>Når</a:t>
            </a:r>
            <a:r>
              <a:rPr lang="en-US" sz="1500" dirty="0">
                <a:solidFill>
                  <a:srgbClr val="222222"/>
                </a:solidFill>
                <a:latin typeface="Arial" panose="020B0604020202020204" pitchFamily="34" charset="0"/>
              </a:rPr>
              <a:t> </a:t>
            </a:r>
            <a:r>
              <a:rPr lang="en-US" sz="1500" dirty="0" err="1">
                <a:solidFill>
                  <a:srgbClr val="222222"/>
                </a:solidFill>
                <a:latin typeface="Arial" panose="020B0604020202020204" pitchFamily="34" charset="0"/>
              </a:rPr>
              <a:t>sikring</a:t>
            </a:r>
            <a:r>
              <a:rPr lang="en-US" sz="1500" dirty="0">
                <a:solidFill>
                  <a:srgbClr val="222222"/>
                </a:solidFill>
                <a:latin typeface="Arial" panose="020B0604020202020204" pitchFamily="34" charset="0"/>
              </a:rPr>
              <a:t> er </a:t>
            </a:r>
            <a:r>
              <a:rPr lang="en-US" sz="1500" dirty="0" err="1">
                <a:solidFill>
                  <a:srgbClr val="222222"/>
                </a:solidFill>
                <a:latin typeface="Arial" panose="020B0604020202020204" pitchFamily="34" charset="0"/>
              </a:rPr>
              <a:t>afmonteret</a:t>
            </a:r>
            <a:r>
              <a:rPr lang="en-US" sz="1500" dirty="0">
                <a:solidFill>
                  <a:srgbClr val="222222"/>
                </a:solidFill>
                <a:latin typeface="Arial" panose="020B0604020202020204" pitchFamily="34" charset="0"/>
              </a:rPr>
              <a:t> </a:t>
            </a:r>
            <a:r>
              <a:rPr lang="en-US" sz="1500" dirty="0" err="1">
                <a:solidFill>
                  <a:srgbClr val="222222"/>
                </a:solidFill>
                <a:latin typeface="Arial" panose="020B0604020202020204" pitchFamily="34" charset="0"/>
              </a:rPr>
              <a:t>og</a:t>
            </a:r>
            <a:r>
              <a:rPr lang="en-US" sz="1500" dirty="0">
                <a:solidFill>
                  <a:srgbClr val="222222"/>
                </a:solidFill>
                <a:latin typeface="Arial" panose="020B0604020202020204" pitchFamily="34" charset="0"/>
              </a:rPr>
              <a:t> der er </a:t>
            </a:r>
            <a:r>
              <a:rPr lang="en-US" sz="1500" dirty="0" err="1">
                <a:solidFill>
                  <a:srgbClr val="222222"/>
                </a:solidFill>
                <a:latin typeface="Arial" panose="020B0604020202020204" pitchFamily="34" charset="0"/>
              </a:rPr>
              <a:t>gået</a:t>
            </a:r>
            <a:r>
              <a:rPr lang="en-US" sz="1500" dirty="0">
                <a:solidFill>
                  <a:srgbClr val="222222"/>
                </a:solidFill>
                <a:latin typeface="Arial" panose="020B0604020202020204" pitchFamily="34" charset="0"/>
              </a:rPr>
              <a:t> 5 min. </a:t>
            </a:r>
            <a:r>
              <a:rPr lang="en-US" sz="1500" dirty="0" err="1">
                <a:solidFill>
                  <a:srgbClr val="222222"/>
                </a:solidFill>
                <a:latin typeface="Arial" panose="020B0604020202020204" pitchFamily="34" charset="0"/>
              </a:rPr>
              <a:t>Afmonter</a:t>
            </a:r>
            <a:r>
              <a:rPr lang="en-US" sz="1500" dirty="0">
                <a:solidFill>
                  <a:srgbClr val="222222"/>
                </a:solidFill>
                <a:latin typeface="Arial" panose="020B0604020202020204" pitchFamily="34" charset="0"/>
              </a:rPr>
              <a:t> </a:t>
            </a:r>
            <a:r>
              <a:rPr lang="en-US" sz="1500" dirty="0" err="1">
                <a:solidFill>
                  <a:srgbClr val="222222"/>
                </a:solidFill>
                <a:latin typeface="Arial" panose="020B0604020202020204" pitchFamily="34" charset="0"/>
              </a:rPr>
              <a:t>kabel</a:t>
            </a:r>
            <a:r>
              <a:rPr lang="en-US" sz="1500" dirty="0">
                <a:solidFill>
                  <a:srgbClr val="222222"/>
                </a:solidFill>
                <a:latin typeface="Arial" panose="020B0604020202020204" pitchFamily="34" charset="0"/>
              </a:rPr>
              <a:t> </a:t>
            </a:r>
            <a:r>
              <a:rPr lang="en-US" sz="1500" dirty="0" err="1">
                <a:solidFill>
                  <a:srgbClr val="222222"/>
                </a:solidFill>
                <a:latin typeface="Arial" panose="020B0604020202020204" pitchFamily="34" charset="0"/>
              </a:rPr>
              <a:t>til</a:t>
            </a:r>
            <a:r>
              <a:rPr lang="en-US" sz="1500" dirty="0">
                <a:solidFill>
                  <a:srgbClr val="222222"/>
                </a:solidFill>
                <a:latin typeface="Arial" panose="020B0604020202020204" pitchFamily="34" charset="0"/>
              </a:rPr>
              <a:t> </a:t>
            </a:r>
            <a:r>
              <a:rPr lang="en-US" sz="1500" dirty="0" err="1">
                <a:solidFill>
                  <a:srgbClr val="222222"/>
                </a:solidFill>
                <a:latin typeface="Arial" panose="020B0604020202020204" pitchFamily="34" charset="0"/>
              </a:rPr>
              <a:t>højvolts</a:t>
            </a:r>
            <a:r>
              <a:rPr lang="en-US" sz="1500" dirty="0">
                <a:solidFill>
                  <a:srgbClr val="222222"/>
                </a:solidFill>
                <a:latin typeface="Arial" panose="020B0604020202020204" pitchFamily="34" charset="0"/>
              </a:rPr>
              <a:t> </a:t>
            </a:r>
            <a:r>
              <a:rPr lang="en-US" sz="1500" dirty="0" err="1">
                <a:solidFill>
                  <a:srgbClr val="222222"/>
                </a:solidFill>
                <a:latin typeface="Arial" panose="020B0604020202020204" pitchFamily="34" charset="0"/>
              </a:rPr>
              <a:t>batteri</a:t>
            </a:r>
            <a:r>
              <a:rPr lang="en-US" sz="1500" dirty="0">
                <a:solidFill>
                  <a:srgbClr val="222222"/>
                </a:solidFill>
                <a:latin typeface="Arial" panose="020B0604020202020204" pitchFamily="34" charset="0"/>
              </a:rPr>
              <a:t> </a:t>
            </a:r>
            <a:r>
              <a:rPr lang="en-US" sz="1500" dirty="0" err="1">
                <a:solidFill>
                  <a:srgbClr val="222222"/>
                </a:solidFill>
                <a:latin typeface="Arial" panose="020B0604020202020204" pitchFamily="34" charset="0"/>
              </a:rPr>
              <a:t>i</a:t>
            </a:r>
            <a:r>
              <a:rPr lang="en-US" sz="1500" dirty="0">
                <a:solidFill>
                  <a:srgbClr val="222222"/>
                </a:solidFill>
                <a:latin typeface="Arial" panose="020B0604020202020204" pitchFamily="34" charset="0"/>
              </a:rPr>
              <a:t> baggage rum </a:t>
            </a:r>
            <a:r>
              <a:rPr lang="en-US" sz="1500" dirty="0" err="1">
                <a:solidFill>
                  <a:srgbClr val="222222"/>
                </a:solidFill>
                <a:latin typeface="Arial" panose="020B0604020202020204" pitchFamily="34" charset="0"/>
              </a:rPr>
              <a:t>og</a:t>
            </a:r>
            <a:r>
              <a:rPr lang="en-US" sz="1500" dirty="0">
                <a:solidFill>
                  <a:srgbClr val="222222"/>
                </a:solidFill>
                <a:latin typeface="Arial" panose="020B0604020202020204" pitchFamily="34" charset="0"/>
              </a:rPr>
              <a:t> </a:t>
            </a:r>
            <a:r>
              <a:rPr lang="en-US" sz="1500" dirty="0" err="1">
                <a:solidFill>
                  <a:srgbClr val="222222"/>
                </a:solidFill>
                <a:latin typeface="Arial" panose="020B0604020202020204" pitchFamily="34" charset="0"/>
              </a:rPr>
              <a:t>mål</a:t>
            </a:r>
            <a:r>
              <a:rPr lang="en-US" sz="1500" dirty="0">
                <a:solidFill>
                  <a:srgbClr val="222222"/>
                </a:solidFill>
                <a:latin typeface="Arial" panose="020B0604020202020204" pitchFamily="34" charset="0"/>
              </a:rPr>
              <a:t> I de 2 </a:t>
            </a:r>
            <a:r>
              <a:rPr lang="en-US" sz="1500" dirty="0" err="1">
                <a:solidFill>
                  <a:srgbClr val="222222"/>
                </a:solidFill>
                <a:latin typeface="Arial" panose="020B0604020202020204" pitchFamily="34" charset="0"/>
              </a:rPr>
              <a:t>punkter</a:t>
            </a:r>
            <a:r>
              <a:rPr lang="en-US" sz="1500" dirty="0">
                <a:solidFill>
                  <a:srgbClr val="222222"/>
                </a:solidFill>
                <a:latin typeface="Arial" panose="020B0604020202020204" pitchFamily="34" charset="0"/>
              </a:rPr>
              <a:t> I </a:t>
            </a:r>
            <a:r>
              <a:rPr lang="en-US" sz="1500" dirty="0" err="1">
                <a:solidFill>
                  <a:srgbClr val="222222"/>
                </a:solidFill>
                <a:latin typeface="Arial" panose="020B0604020202020204" pitchFamily="34" charset="0"/>
              </a:rPr>
              <a:t>stik</a:t>
            </a:r>
            <a:r>
              <a:rPr lang="en-US" sz="1500" dirty="0">
                <a:solidFill>
                  <a:srgbClr val="222222"/>
                </a:solidFill>
                <a:latin typeface="Arial" panose="020B0604020202020204" pitchFamily="34" charset="0"/>
              </a:rPr>
              <a:t> </a:t>
            </a:r>
            <a:r>
              <a:rPr lang="en-US" sz="1500" dirty="0" err="1">
                <a:solidFill>
                  <a:srgbClr val="222222"/>
                </a:solidFill>
                <a:latin typeface="Arial" panose="020B0604020202020204" pitchFamily="34" charset="0"/>
              </a:rPr>
              <a:t>forbindelsen</a:t>
            </a:r>
            <a:r>
              <a:rPr lang="en-US" sz="1500" dirty="0">
                <a:solidFill>
                  <a:srgbClr val="222222"/>
                </a:solidFill>
                <a:latin typeface="Arial" panose="020B0604020202020204" pitchFamily="34" charset="0"/>
              </a:rPr>
              <a:t> </a:t>
            </a:r>
            <a:r>
              <a:rPr lang="en-US" sz="1500" dirty="0" err="1">
                <a:solidFill>
                  <a:srgbClr val="222222"/>
                </a:solidFill>
                <a:latin typeface="Arial" panose="020B0604020202020204" pitchFamily="34" charset="0"/>
              </a:rPr>
              <a:t>på</a:t>
            </a:r>
            <a:r>
              <a:rPr lang="en-US" sz="1500" dirty="0">
                <a:solidFill>
                  <a:srgbClr val="222222"/>
                </a:solidFill>
                <a:latin typeface="Arial" panose="020B0604020202020204" pitchFamily="34" charset="0"/>
              </a:rPr>
              <a:t> </a:t>
            </a:r>
            <a:r>
              <a:rPr lang="en-US" sz="1500" dirty="0" err="1">
                <a:solidFill>
                  <a:srgbClr val="222222"/>
                </a:solidFill>
                <a:latin typeface="Arial" panose="020B0604020202020204" pitchFamily="34" charset="0"/>
              </a:rPr>
              <a:t>kablet</a:t>
            </a:r>
            <a:r>
              <a:rPr lang="en-US" sz="1500" dirty="0">
                <a:solidFill>
                  <a:srgbClr val="222222"/>
                </a:solidFill>
                <a:latin typeface="Arial" panose="020B0604020202020204" pitchFamily="34" charset="0"/>
              </a:rPr>
              <a:t>.</a:t>
            </a:r>
          </a:p>
          <a:p>
            <a:pPr algn="l"/>
            <a:r>
              <a:rPr lang="en-US" sz="1500" dirty="0">
                <a:solidFill>
                  <a:srgbClr val="222222"/>
                </a:solidFill>
                <a:latin typeface="Arial" panose="020B0604020202020204" pitchFamily="34" charset="0"/>
              </a:rPr>
              <a:t>Less than 30V : High voltage circuit properly shut</a:t>
            </a:r>
          </a:p>
          <a:p>
            <a:pPr algn="l"/>
            <a:r>
              <a:rPr lang="en-US" sz="1500" dirty="0">
                <a:solidFill>
                  <a:srgbClr val="222222"/>
                </a:solidFill>
                <a:latin typeface="Arial" panose="020B0604020202020204" pitchFamily="34" charset="0"/>
              </a:rPr>
              <a:t>More than 30V : Fault on high voltage circuit</a:t>
            </a:r>
            <a:endParaRPr lang="da-DK" dirty="0"/>
          </a:p>
        </p:txBody>
      </p:sp>
      <p:sp>
        <p:nvSpPr>
          <p:cNvPr id="4" name="Pladsholder til slidenummer 3"/>
          <p:cNvSpPr>
            <a:spLocks noGrp="1"/>
          </p:cNvSpPr>
          <p:nvPr>
            <p:ph type="sldNum" sz="quarter" idx="5"/>
          </p:nvPr>
        </p:nvSpPr>
        <p:spPr/>
        <p:txBody>
          <a:bodyPr/>
          <a:lstStyle/>
          <a:p>
            <a:fld id="{719D8D59-9F3F-4446-8F5D-A576CBA74778}" type="slidenum">
              <a:rPr lang="da-DK" smtClean="0"/>
              <a:t>34</a:t>
            </a:fld>
            <a:endParaRPr lang="da-DK"/>
          </a:p>
        </p:txBody>
      </p:sp>
    </p:spTree>
    <p:extLst>
      <p:ext uri="{BB962C8B-B14F-4D97-AF65-F5344CB8AC3E}">
        <p14:creationId xmlns:p14="http://schemas.microsoft.com/office/powerpoint/2010/main" val="2294577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a:t>Test multimeter inden du laver målingen for at være sikker på der er forbindelse, der skal være under 30V før den er sikkerheds frakoblet.</a:t>
            </a:r>
          </a:p>
        </p:txBody>
      </p:sp>
      <p:sp>
        <p:nvSpPr>
          <p:cNvPr id="4" name="Pladsholder til slidenummer 3"/>
          <p:cNvSpPr>
            <a:spLocks noGrp="1"/>
          </p:cNvSpPr>
          <p:nvPr>
            <p:ph type="sldNum" sz="quarter" idx="5"/>
          </p:nvPr>
        </p:nvSpPr>
        <p:spPr/>
        <p:txBody>
          <a:bodyPr/>
          <a:lstStyle/>
          <a:p>
            <a:fld id="{719D8D59-9F3F-4446-8F5D-A576CBA74778}" type="slidenum">
              <a:rPr lang="da-DK" smtClean="0"/>
              <a:t>35</a:t>
            </a:fld>
            <a:endParaRPr lang="da-DK"/>
          </a:p>
        </p:txBody>
      </p:sp>
    </p:spTree>
    <p:extLst>
      <p:ext uri="{BB962C8B-B14F-4D97-AF65-F5344CB8AC3E}">
        <p14:creationId xmlns:p14="http://schemas.microsoft.com/office/powerpoint/2010/main" val="3000033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a:t>Frakobling med pilot stik.</a:t>
            </a:r>
          </a:p>
        </p:txBody>
      </p:sp>
      <p:sp>
        <p:nvSpPr>
          <p:cNvPr id="4" name="Pladsholder til slidenummer 3"/>
          <p:cNvSpPr>
            <a:spLocks noGrp="1"/>
          </p:cNvSpPr>
          <p:nvPr>
            <p:ph type="sldNum" sz="quarter" idx="5"/>
          </p:nvPr>
        </p:nvSpPr>
        <p:spPr/>
        <p:txBody>
          <a:bodyPr/>
          <a:lstStyle/>
          <a:p>
            <a:fld id="{719D8D59-9F3F-4446-8F5D-A576CBA74778}" type="slidenum">
              <a:rPr lang="da-DK" smtClean="0"/>
              <a:t>36</a:t>
            </a:fld>
            <a:endParaRPr lang="da-DK"/>
          </a:p>
        </p:txBody>
      </p:sp>
    </p:spTree>
    <p:extLst>
      <p:ext uri="{BB962C8B-B14F-4D97-AF65-F5344CB8AC3E}">
        <p14:creationId xmlns:p14="http://schemas.microsoft.com/office/powerpoint/2010/main" val="2925413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a:t>Efter frakobling og vente tid på 5 min. Afmonter topdækslet fra inverter.</a:t>
            </a:r>
          </a:p>
        </p:txBody>
      </p:sp>
      <p:sp>
        <p:nvSpPr>
          <p:cNvPr id="4" name="Pladsholder til slidenummer 3"/>
          <p:cNvSpPr>
            <a:spLocks noGrp="1"/>
          </p:cNvSpPr>
          <p:nvPr>
            <p:ph type="sldNum" sz="quarter" idx="5"/>
          </p:nvPr>
        </p:nvSpPr>
        <p:spPr/>
        <p:txBody>
          <a:bodyPr/>
          <a:lstStyle/>
          <a:p>
            <a:fld id="{719D8D59-9F3F-4446-8F5D-A576CBA74778}" type="slidenum">
              <a:rPr lang="da-DK" smtClean="0"/>
              <a:t>37</a:t>
            </a:fld>
            <a:endParaRPr lang="da-DK"/>
          </a:p>
        </p:txBody>
      </p:sp>
    </p:spTree>
    <p:extLst>
      <p:ext uri="{BB962C8B-B14F-4D97-AF65-F5344CB8AC3E}">
        <p14:creationId xmlns:p14="http://schemas.microsoft.com/office/powerpoint/2010/main" val="557164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a:t>Bemærk sikkerheds frakoblingen på inverter forbindelses kontakt/sikring.</a:t>
            </a:r>
          </a:p>
        </p:txBody>
      </p:sp>
      <p:sp>
        <p:nvSpPr>
          <p:cNvPr id="4" name="Pladsholder til slidenummer 3"/>
          <p:cNvSpPr>
            <a:spLocks noGrp="1"/>
          </p:cNvSpPr>
          <p:nvPr>
            <p:ph type="sldNum" sz="quarter" idx="5"/>
          </p:nvPr>
        </p:nvSpPr>
        <p:spPr/>
        <p:txBody>
          <a:bodyPr/>
          <a:lstStyle/>
          <a:p>
            <a:fld id="{719D8D59-9F3F-4446-8F5D-A576CBA74778}" type="slidenum">
              <a:rPr lang="da-DK" smtClean="0"/>
              <a:t>38</a:t>
            </a:fld>
            <a:endParaRPr lang="da-DK"/>
          </a:p>
        </p:txBody>
      </p:sp>
    </p:spTree>
    <p:extLst>
      <p:ext uri="{BB962C8B-B14F-4D97-AF65-F5344CB8AC3E}">
        <p14:creationId xmlns:p14="http://schemas.microsoft.com/office/powerpoint/2010/main" val="2351915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a:t>Målepunkter til frakoblingen i T- og T+ og mål 0,0 Volt.</a:t>
            </a:r>
          </a:p>
        </p:txBody>
      </p:sp>
      <p:sp>
        <p:nvSpPr>
          <p:cNvPr id="4" name="Pladsholder til slidenummer 3"/>
          <p:cNvSpPr>
            <a:spLocks noGrp="1"/>
          </p:cNvSpPr>
          <p:nvPr>
            <p:ph type="sldNum" sz="quarter" idx="5"/>
          </p:nvPr>
        </p:nvSpPr>
        <p:spPr/>
        <p:txBody>
          <a:bodyPr/>
          <a:lstStyle/>
          <a:p>
            <a:fld id="{719D8D59-9F3F-4446-8F5D-A576CBA74778}" type="slidenum">
              <a:rPr lang="da-DK" smtClean="0"/>
              <a:t>39</a:t>
            </a:fld>
            <a:endParaRPr lang="da-DK"/>
          </a:p>
        </p:txBody>
      </p:sp>
    </p:spTree>
    <p:extLst>
      <p:ext uri="{BB962C8B-B14F-4D97-AF65-F5344CB8AC3E}">
        <p14:creationId xmlns:p14="http://schemas.microsoft.com/office/powerpoint/2010/main" val="2291698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a:t>Måling i inverter med højvolts modul eller højvolts volt meter.</a:t>
            </a:r>
          </a:p>
        </p:txBody>
      </p:sp>
      <p:sp>
        <p:nvSpPr>
          <p:cNvPr id="4" name="Pladsholder til slidenummer 3"/>
          <p:cNvSpPr>
            <a:spLocks noGrp="1"/>
          </p:cNvSpPr>
          <p:nvPr>
            <p:ph type="sldNum" sz="quarter" idx="5"/>
          </p:nvPr>
        </p:nvSpPr>
        <p:spPr/>
        <p:txBody>
          <a:bodyPr/>
          <a:lstStyle/>
          <a:p>
            <a:fld id="{719D8D59-9F3F-4446-8F5D-A576CBA74778}" type="slidenum">
              <a:rPr lang="da-DK" smtClean="0"/>
              <a:t>40</a:t>
            </a:fld>
            <a:endParaRPr lang="da-DK"/>
          </a:p>
        </p:txBody>
      </p:sp>
    </p:spTree>
    <p:extLst>
      <p:ext uri="{BB962C8B-B14F-4D97-AF65-F5344CB8AC3E}">
        <p14:creationId xmlns:p14="http://schemas.microsoft.com/office/powerpoint/2010/main" val="1979564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19D8D59-9F3F-4446-8F5D-A576CBA74778}" type="slidenum">
              <a:rPr lang="da-DK" smtClean="0"/>
              <a:t>5</a:t>
            </a:fld>
            <a:endParaRPr lang="da-DK"/>
          </a:p>
        </p:txBody>
      </p:sp>
    </p:spTree>
    <p:extLst>
      <p:ext uri="{BB962C8B-B14F-4D97-AF65-F5344CB8AC3E}">
        <p14:creationId xmlns:p14="http://schemas.microsoft.com/office/powerpoint/2010/main" val="8125303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Frakobling</a:t>
            </a:r>
            <a:r>
              <a:rPr lang="en-US" dirty="0">
                <a:cs typeface="Calibri"/>
              </a:rPr>
              <a:t> </a:t>
            </a:r>
            <a:r>
              <a:rPr lang="en-US" dirty="0" err="1">
                <a:cs typeface="Calibri"/>
              </a:rPr>
              <a:t>individuelt</a:t>
            </a:r>
            <a:r>
              <a:rPr lang="en-US">
                <a:cs typeface="Calibri"/>
              </a:rPr>
              <a:t>.</a:t>
            </a:r>
            <a:endParaRPr lang="en-US" dirty="0">
              <a:cs typeface="Calibri"/>
            </a:endParaRPr>
          </a:p>
        </p:txBody>
      </p:sp>
      <p:sp>
        <p:nvSpPr>
          <p:cNvPr id="4" name="Slide Number Placeholder 3"/>
          <p:cNvSpPr>
            <a:spLocks noGrp="1"/>
          </p:cNvSpPr>
          <p:nvPr>
            <p:ph type="sldNum" sz="quarter" idx="5"/>
          </p:nvPr>
        </p:nvSpPr>
        <p:spPr/>
        <p:txBody>
          <a:bodyPr/>
          <a:lstStyle/>
          <a:p>
            <a:fld id="{B70D67E2-675A-439E-9022-9FF6258C52D3}" type="slidenum">
              <a:t>41</a:t>
            </a:fld>
            <a:endParaRPr lang="en-US"/>
          </a:p>
        </p:txBody>
      </p:sp>
    </p:spTree>
    <p:extLst>
      <p:ext uri="{BB962C8B-B14F-4D97-AF65-F5344CB8AC3E}">
        <p14:creationId xmlns:p14="http://schemas.microsoft.com/office/powerpoint/2010/main" val="3674628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dirty="0"/>
              <a:t>E-golf: Litium Batterier, 27 moduler, 264 celler 400V Serie forbundet – Luftkølet igennem bunden</a:t>
            </a:r>
          </a:p>
          <a:p>
            <a:r>
              <a:rPr lang="da-DK" dirty="0"/>
              <a:t>Golf </a:t>
            </a:r>
            <a:r>
              <a:rPr lang="da-DK" dirty="0" err="1"/>
              <a:t>Gte</a:t>
            </a:r>
            <a:r>
              <a:rPr lang="da-DK" dirty="0"/>
              <a:t>: Litium Batteri, 4 moduler, 96 celler, 350V Serie forbundet – Vandkølet i batteriet.</a:t>
            </a:r>
          </a:p>
        </p:txBody>
      </p:sp>
      <p:sp>
        <p:nvSpPr>
          <p:cNvPr id="4" name="Pladsholder til slidenummer 3"/>
          <p:cNvSpPr>
            <a:spLocks noGrp="1"/>
          </p:cNvSpPr>
          <p:nvPr>
            <p:ph type="sldNum" sz="quarter" idx="5"/>
          </p:nvPr>
        </p:nvSpPr>
        <p:spPr/>
        <p:txBody>
          <a:bodyPr/>
          <a:lstStyle/>
          <a:p>
            <a:fld id="{719D8D59-9F3F-4446-8F5D-A576CBA74778}" type="slidenum">
              <a:rPr lang="da-DK" smtClean="0"/>
              <a:t>6</a:t>
            </a:fld>
            <a:endParaRPr lang="da-DK"/>
          </a:p>
        </p:txBody>
      </p:sp>
    </p:spTree>
    <p:extLst>
      <p:ext uri="{BB962C8B-B14F-4D97-AF65-F5344CB8AC3E}">
        <p14:creationId xmlns:p14="http://schemas.microsoft.com/office/powerpoint/2010/main" val="3071046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326D641-332B-4BD8-A763-8E82127DFFE2}" type="slidenum">
              <a:rPr lang="da-DK" smtClean="0"/>
              <a:t>7</a:t>
            </a:fld>
            <a:endParaRPr lang="da-DK"/>
          </a:p>
        </p:txBody>
      </p:sp>
    </p:spTree>
    <p:extLst>
      <p:ext uri="{BB962C8B-B14F-4D97-AF65-F5344CB8AC3E}">
        <p14:creationId xmlns:p14="http://schemas.microsoft.com/office/powerpoint/2010/main" val="1386212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Handsker, afskærmning, dragt, korrekt ud styr, højvolts meter.</a:t>
            </a:r>
          </a:p>
          <a:p>
            <a:endParaRPr lang="da-DK" dirty="0"/>
          </a:p>
          <a:p>
            <a:r>
              <a:rPr lang="da-DK" dirty="0"/>
              <a:t>Isolerende gummihandsker har ingen udløbsdato og kan bruges, så længe de overholder det periodiske eftersyn. </a:t>
            </a:r>
            <a:endParaRPr lang="da-DK" b="0" i="0" dirty="0">
              <a:solidFill>
                <a:srgbClr val="000000"/>
              </a:solidFill>
              <a:effectLst/>
              <a:latin typeface="Noto Sans" panose="020B0502040504020204" pitchFamily="34" charset="0"/>
            </a:endParaRPr>
          </a:p>
          <a:p>
            <a:r>
              <a:rPr lang="da-DK" b="0" i="0" dirty="0">
                <a:solidFill>
                  <a:srgbClr val="000000"/>
                </a:solidFill>
                <a:effectLst/>
                <a:latin typeface="Noto Sans" panose="020B0502040504020204" pitchFamily="34" charset="0"/>
              </a:rPr>
              <a:t>Elektriske handsker skal testes to gange om året for at sikre, at de beskytter dig mod lave, middel og høje spændinger. Sørg for at kontrollere de stemplede datoer på handskerne</a:t>
            </a:r>
            <a:endParaRPr lang="da-DK" dirty="0"/>
          </a:p>
          <a:p>
            <a:endParaRPr lang="da-DK" dirty="0"/>
          </a:p>
        </p:txBody>
      </p:sp>
      <p:sp>
        <p:nvSpPr>
          <p:cNvPr id="4" name="Pladsholder til slidenummer 3"/>
          <p:cNvSpPr>
            <a:spLocks noGrp="1"/>
          </p:cNvSpPr>
          <p:nvPr>
            <p:ph type="sldNum" sz="quarter" idx="5"/>
          </p:nvPr>
        </p:nvSpPr>
        <p:spPr/>
        <p:txBody>
          <a:bodyPr/>
          <a:lstStyle/>
          <a:p>
            <a:fld id="{6326D641-332B-4BD8-A763-8E82127DFFE2}" type="slidenum">
              <a:rPr lang="da-DK" smtClean="0"/>
              <a:t>8</a:t>
            </a:fld>
            <a:endParaRPr lang="da-DK"/>
          </a:p>
        </p:txBody>
      </p:sp>
    </p:spTree>
    <p:extLst>
      <p:ext uri="{BB962C8B-B14F-4D97-AF65-F5344CB8AC3E}">
        <p14:creationId xmlns:p14="http://schemas.microsoft.com/office/powerpoint/2010/main" val="3727693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dirty="0"/>
              <a:t>Isoleret værktøj.</a:t>
            </a:r>
          </a:p>
          <a:p>
            <a:r>
              <a:rPr lang="da-DK" dirty="0">
                <a:cs typeface="Calibri"/>
              </a:rPr>
              <a:t>Momentnøgle</a:t>
            </a:r>
          </a:p>
          <a:p>
            <a:r>
              <a:rPr lang="da-DK" dirty="0" err="1">
                <a:cs typeface="Calibri"/>
              </a:rPr>
              <a:t>Dragte</a:t>
            </a:r>
            <a:r>
              <a:rPr lang="da-DK" dirty="0">
                <a:cs typeface="Calibri"/>
              </a:rPr>
              <a:t>-skærme??</a:t>
            </a:r>
          </a:p>
        </p:txBody>
      </p:sp>
      <p:sp>
        <p:nvSpPr>
          <p:cNvPr id="4" name="Pladsholder til slidenummer 3"/>
          <p:cNvSpPr>
            <a:spLocks noGrp="1"/>
          </p:cNvSpPr>
          <p:nvPr>
            <p:ph type="sldNum" sz="quarter" idx="5"/>
          </p:nvPr>
        </p:nvSpPr>
        <p:spPr/>
        <p:txBody>
          <a:bodyPr/>
          <a:lstStyle/>
          <a:p>
            <a:fld id="{719D8D59-9F3F-4446-8F5D-A576CBA74778}" type="slidenum">
              <a:rPr lang="da-DK" smtClean="0"/>
              <a:t>9</a:t>
            </a:fld>
            <a:endParaRPr lang="da-DK"/>
          </a:p>
        </p:txBody>
      </p:sp>
    </p:spTree>
    <p:extLst>
      <p:ext uri="{BB962C8B-B14F-4D97-AF65-F5344CB8AC3E}">
        <p14:creationId xmlns:p14="http://schemas.microsoft.com/office/powerpoint/2010/main" val="3819512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741488" y="1631950"/>
            <a:ext cx="7805738" cy="4392613"/>
          </a:xfrm>
        </p:spPr>
      </p:sp>
      <p:sp>
        <p:nvSpPr>
          <p:cNvPr id="3" name="Pladsholder til noter 2"/>
          <p:cNvSpPr>
            <a:spLocks noGrp="1"/>
          </p:cNvSpPr>
          <p:nvPr>
            <p:ph type="body" idx="1"/>
          </p:nvPr>
        </p:nvSpPr>
        <p:spPr/>
        <p:txBody>
          <a:bodyPr/>
          <a:lstStyle/>
          <a:p>
            <a:r>
              <a:rPr lang="da-DK" b="0" i="0">
                <a:solidFill>
                  <a:srgbClr val="000000"/>
                </a:solidFill>
                <a:effectLst/>
                <a:latin typeface="Arial" panose="020B0604020202020204" pitchFamily="34" charset="0"/>
              </a:rPr>
              <a:t>Op til 8 Kiloampere – Gnistbue ca. 6000 grader​</a:t>
            </a:r>
            <a:endParaRPr lang="da-DK"/>
          </a:p>
        </p:txBody>
      </p:sp>
      <p:sp>
        <p:nvSpPr>
          <p:cNvPr id="4" name="Pladsholder til slidenummer 3"/>
          <p:cNvSpPr>
            <a:spLocks noGrp="1"/>
          </p:cNvSpPr>
          <p:nvPr>
            <p:ph type="sldNum" sz="quarter" idx="5"/>
          </p:nvPr>
        </p:nvSpPr>
        <p:spPr/>
        <p:txBody>
          <a:bodyPr/>
          <a:lstStyle/>
          <a:p>
            <a:fld id="{719D8D59-9F3F-4446-8F5D-A576CBA74778}" type="slidenum">
              <a:rPr lang="da-DK" smtClean="0"/>
              <a:t>10</a:t>
            </a:fld>
            <a:endParaRPr lang="da-DK"/>
          </a:p>
        </p:txBody>
      </p:sp>
    </p:spTree>
    <p:extLst>
      <p:ext uri="{BB962C8B-B14F-4D97-AF65-F5344CB8AC3E}">
        <p14:creationId xmlns:p14="http://schemas.microsoft.com/office/powerpoint/2010/main" val="2140896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slide">
    <p:spTree>
      <p:nvGrpSpPr>
        <p:cNvPr id="1" name=""/>
        <p:cNvGrpSpPr/>
        <p:nvPr/>
      </p:nvGrpSpPr>
      <p:grpSpPr>
        <a:xfrm>
          <a:off x="0" y="0"/>
          <a:ext cx="0" cy="0"/>
          <a:chOff x="0" y="0"/>
          <a:chExt cx="0" cy="0"/>
        </a:xfrm>
      </p:grpSpPr>
      <p:sp>
        <p:nvSpPr>
          <p:cNvPr id="2" name="Holder 2"/>
          <p:cNvSpPr>
            <a:spLocks noGrp="1"/>
          </p:cNvSpPr>
          <p:nvPr>
            <p:ph type="ctrTitle"/>
          </p:nvPr>
        </p:nvSpPr>
        <p:spPr>
          <a:xfrm>
            <a:off x="1008341" y="2344483"/>
            <a:ext cx="11427857" cy="461665"/>
          </a:xfrm>
          <a:prstGeom prst="rect">
            <a:avLst/>
          </a:prstGeom>
        </p:spPr>
        <p:txBody>
          <a:bodyPr wrap="square" lIns="0" tIns="0" rIns="0" bIns="0">
            <a:spAutoFit/>
          </a:bodyPr>
          <a:lstStyle>
            <a:lvl1pPr>
              <a:defRPr/>
            </a:lvl1pPr>
          </a:lstStyle>
          <a:p>
            <a:r>
              <a:rPr lang="da-DK"/>
              <a:t>Klik for at redigere titeltypografien i masteren</a:t>
            </a:r>
            <a:endParaRPr/>
          </a:p>
        </p:txBody>
      </p:sp>
      <p:sp>
        <p:nvSpPr>
          <p:cNvPr id="3" name="Holder 3"/>
          <p:cNvSpPr>
            <a:spLocks noGrp="1"/>
          </p:cNvSpPr>
          <p:nvPr>
            <p:ph type="subTitle" idx="4"/>
          </p:nvPr>
        </p:nvSpPr>
        <p:spPr>
          <a:xfrm>
            <a:off x="2016681" y="4235196"/>
            <a:ext cx="9411177" cy="276999"/>
          </a:xfrm>
          <a:prstGeom prst="rect">
            <a:avLst/>
          </a:prstGeom>
        </p:spPr>
        <p:txBody>
          <a:bodyPr wrap="square" lIns="0" tIns="0" rIns="0" bIns="0">
            <a:spAutoFit/>
          </a:bodyPr>
          <a:lstStyle>
            <a:lvl1pPr>
              <a:defRPr/>
            </a:lvl1pPr>
          </a:lstStyle>
          <a:p>
            <a:r>
              <a:rPr lang="da-DK"/>
              <a:t>Klik for at redigere undertiteltypografien i masteren</a:t>
            </a:r>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Roboto-Light"/>
                <a:cs typeface="Roboto-Light"/>
              </a:defRPr>
            </a:lvl1pPr>
          </a:lstStyle>
          <a:p>
            <a:r>
              <a:rPr lang="da-DK"/>
              <a:t>Klik for at redigere titeltypografien i masteren</a:t>
            </a:r>
            <a:endParaRPr dirty="0"/>
          </a:p>
        </p:txBody>
      </p:sp>
      <p:sp>
        <p:nvSpPr>
          <p:cNvPr id="3" name="Holder 3"/>
          <p:cNvSpPr>
            <a:spLocks noGrp="1"/>
          </p:cNvSpPr>
          <p:nvPr>
            <p:ph type="body" idx="1"/>
          </p:nvPr>
        </p:nvSpPr>
        <p:spPr>
          <a:xfrm>
            <a:off x="1568199" y="2093921"/>
            <a:ext cx="10308140" cy="276999"/>
          </a:xfrm>
        </p:spPr>
        <p:txBody>
          <a:bodyPr lIns="0" tIns="0" rIns="0" bIns="0"/>
          <a:lstStyle>
            <a:lvl1pPr>
              <a:defRPr b="0" i="0">
                <a:solidFill>
                  <a:schemeClr val="tx1"/>
                </a:solidFill>
                <a:latin typeface="Roboto" panose="02000000000000000000" pitchFamily="2" charset="0"/>
                <a:ea typeface="Roboto" panose="02000000000000000000" pitchFamily="2" charset="0"/>
              </a:defRPr>
            </a:lvl1pPr>
          </a:lstStyle>
          <a:p>
            <a:pPr lvl="0"/>
            <a:r>
              <a:rPr lang="da-DK"/>
              <a:t>Klik for at redigere teksttypografierne i masteren</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o indholdsobjekter">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Roboto-Light"/>
                <a:cs typeface="Roboto-Light"/>
              </a:defRPr>
            </a:lvl1pPr>
          </a:lstStyle>
          <a:p>
            <a:r>
              <a:rPr lang="da-DK"/>
              <a:t>Klik for at redigere titeltypografien i masteren</a:t>
            </a:r>
            <a:endParaRPr/>
          </a:p>
        </p:txBody>
      </p:sp>
      <p:sp>
        <p:nvSpPr>
          <p:cNvPr id="3" name="Holder 3"/>
          <p:cNvSpPr>
            <a:spLocks noGrp="1"/>
          </p:cNvSpPr>
          <p:nvPr>
            <p:ph sz="half" idx="2"/>
          </p:nvPr>
        </p:nvSpPr>
        <p:spPr>
          <a:xfrm>
            <a:off x="672228" y="1739456"/>
            <a:ext cx="5848374" cy="276999"/>
          </a:xfrm>
          <a:prstGeom prst="rect">
            <a:avLst/>
          </a:prstGeom>
        </p:spPr>
        <p:txBody>
          <a:bodyPr wrap="square" lIns="0" tIns="0" rIns="0" bIns="0">
            <a:spAutoFit/>
          </a:bodyPr>
          <a:lstStyle>
            <a:lvl1pPr>
              <a:defRPr/>
            </a:lvl1pPr>
          </a:lstStyle>
          <a:p>
            <a:pPr lvl="0"/>
            <a:r>
              <a:rPr lang="da-DK"/>
              <a:t>Klik for at redigere teksttypografierne i masteren</a:t>
            </a:r>
          </a:p>
        </p:txBody>
      </p:sp>
      <p:sp>
        <p:nvSpPr>
          <p:cNvPr id="4" name="Holder 4"/>
          <p:cNvSpPr>
            <a:spLocks noGrp="1"/>
          </p:cNvSpPr>
          <p:nvPr>
            <p:ph sz="half" idx="3"/>
          </p:nvPr>
        </p:nvSpPr>
        <p:spPr>
          <a:xfrm>
            <a:off x="6923938" y="1739456"/>
            <a:ext cx="5848374" cy="276999"/>
          </a:xfrm>
          <a:prstGeom prst="rect">
            <a:avLst/>
          </a:prstGeom>
        </p:spPr>
        <p:txBody>
          <a:bodyPr wrap="square" lIns="0" tIns="0" rIns="0" bIns="0">
            <a:spAutoFit/>
          </a:bodyPr>
          <a:lstStyle>
            <a:lvl1pPr>
              <a:defRPr/>
            </a:lvl1pPr>
          </a:lstStyle>
          <a:p>
            <a:pPr lvl="0"/>
            <a:r>
              <a:rPr lang="da-DK"/>
              <a:t>Klik for at redigere teksttypografierne i masteren</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568199" y="1319537"/>
            <a:ext cx="10308140" cy="461665"/>
          </a:xfrm>
        </p:spPr>
        <p:txBody>
          <a:bodyPr lIns="0" tIns="0" rIns="0" bIns="0"/>
          <a:lstStyle>
            <a:lvl1pPr>
              <a:defRPr sz="3000" b="0" i="0">
                <a:solidFill>
                  <a:schemeClr val="bg1"/>
                </a:solidFill>
                <a:latin typeface="Franklin Gothic Book" panose="020B0503020102020204" pitchFamily="34" charset="0"/>
                <a:cs typeface="Franklin Gothic Book" panose="020B0503020102020204" pitchFamily="34" charset="0"/>
              </a:defRPr>
            </a:lvl1pPr>
          </a:lstStyle>
          <a:p>
            <a:r>
              <a:rPr lang="da-DK"/>
              <a:t>Klik for at redigere titeltypografien i masteren</a:t>
            </a:r>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
        <p:nvSpPr>
          <p:cNvPr id="6" name="TextBox 5">
            <a:extLst>
              <a:ext uri="{FF2B5EF4-FFF2-40B4-BE49-F238E27FC236}">
                <a16:creationId xmlns:a16="http://schemas.microsoft.com/office/drawing/2014/main" id="{EEC09987-E8BB-4DCC-8698-11AA61ED7143}"/>
              </a:ext>
            </a:extLst>
          </p:cNvPr>
          <p:cNvSpPr txBox="1"/>
          <p:nvPr userDrawn="1"/>
        </p:nvSpPr>
        <p:spPr>
          <a:xfrm>
            <a:off x="10195276" y="6524625"/>
            <a:ext cx="3249262" cy="369332"/>
          </a:xfrm>
          <a:prstGeom prst="rect">
            <a:avLst/>
          </a:prstGeom>
          <a:noFill/>
        </p:spPr>
        <p:txBody>
          <a:bodyPr wrap="square" rtlCol="0">
            <a:spAutoFit/>
          </a:bodyPr>
          <a:lstStyle/>
          <a:p>
            <a:r>
              <a:rPr lang="da-DK" sz="1800" dirty="0">
                <a:solidFill>
                  <a:schemeClr val="bg1"/>
                </a:solidFill>
                <a:latin typeface="Franklin Gothic Book" panose="020B0503020102020204" pitchFamily="34" charset="0"/>
                <a:ea typeface="Roboto" panose="02000000000000000000" pitchFamily="2" charset="0"/>
              </a:rPr>
              <a:t>Læring i bevægelse</a:t>
            </a:r>
            <a:endParaRPr lang="en-DK" sz="1800" dirty="0">
              <a:solidFill>
                <a:schemeClr val="bg1"/>
              </a:solidFill>
              <a:latin typeface="Franklin Gothic Book" panose="020B0503020102020204" pitchFamily="34" charset="0"/>
              <a:ea typeface="Roboto" panose="02000000000000000000" pitchFamily="2" charset="0"/>
            </a:endParaRPr>
          </a:p>
        </p:txBody>
      </p:sp>
    </p:spTree>
    <p:extLst>
      <p:ext uri="{BB962C8B-B14F-4D97-AF65-F5344CB8AC3E}">
        <p14:creationId xmlns:p14="http://schemas.microsoft.com/office/powerpoint/2010/main" val="745689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Kun titel">
    <p:spTree>
      <p:nvGrpSpPr>
        <p:cNvPr id="1" name=""/>
        <p:cNvGrpSpPr/>
        <p:nvPr/>
      </p:nvGrpSpPr>
      <p:grpSpPr>
        <a:xfrm>
          <a:off x="0" y="0"/>
          <a:ext cx="0" cy="0"/>
          <a:chOff x="0" y="0"/>
          <a:chExt cx="0" cy="0"/>
        </a:xfrm>
      </p:grpSpPr>
      <p:sp>
        <p:nvSpPr>
          <p:cNvPr id="2" name="Holder 2"/>
          <p:cNvSpPr>
            <a:spLocks noGrp="1"/>
          </p:cNvSpPr>
          <p:nvPr>
            <p:ph type="title"/>
          </p:nvPr>
        </p:nvSpPr>
        <p:spPr>
          <a:xfrm>
            <a:off x="1568199" y="1319537"/>
            <a:ext cx="10308140" cy="461665"/>
          </a:xfrm>
        </p:spPr>
        <p:txBody>
          <a:bodyPr lIns="0" tIns="0" rIns="0" bIns="0"/>
          <a:lstStyle>
            <a:lvl1pPr>
              <a:defRPr sz="3000" b="0" i="0">
                <a:solidFill>
                  <a:schemeClr val="bg1"/>
                </a:solidFill>
                <a:latin typeface="Franklin Gothic Book" panose="020B0503020102020204" pitchFamily="34" charset="0"/>
                <a:cs typeface="Franklin Gothic Book" panose="020B0503020102020204" pitchFamily="34" charset="0"/>
              </a:defRPr>
            </a:lvl1pPr>
          </a:lstStyle>
          <a:p>
            <a:r>
              <a:rPr lang="da-DK"/>
              <a:t>Klik for at redigere titeltypografien i masteren</a:t>
            </a:r>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
        <p:nvSpPr>
          <p:cNvPr id="7" name="TextBox 6">
            <a:extLst>
              <a:ext uri="{FF2B5EF4-FFF2-40B4-BE49-F238E27FC236}">
                <a16:creationId xmlns:a16="http://schemas.microsoft.com/office/drawing/2014/main" id="{2418E4AB-E80F-4046-BA29-55F9873091CF}"/>
              </a:ext>
            </a:extLst>
          </p:cNvPr>
          <p:cNvSpPr txBox="1"/>
          <p:nvPr userDrawn="1"/>
        </p:nvSpPr>
        <p:spPr>
          <a:xfrm>
            <a:off x="10195276" y="6524625"/>
            <a:ext cx="3249262" cy="369332"/>
          </a:xfrm>
          <a:prstGeom prst="rect">
            <a:avLst/>
          </a:prstGeom>
          <a:noFill/>
        </p:spPr>
        <p:txBody>
          <a:bodyPr wrap="square" rtlCol="0">
            <a:spAutoFit/>
          </a:bodyPr>
          <a:lstStyle/>
          <a:p>
            <a:r>
              <a:rPr lang="da-DK" sz="1800" dirty="0">
                <a:solidFill>
                  <a:schemeClr val="bg1"/>
                </a:solidFill>
                <a:latin typeface="Franklin Gothic Book" panose="020B0503020102020204" pitchFamily="34" charset="0"/>
                <a:ea typeface="Roboto" panose="02000000000000000000" pitchFamily="2" charset="0"/>
              </a:rPr>
              <a:t>Læring i bevægelse</a:t>
            </a:r>
            <a:endParaRPr lang="en-DK" sz="1800" dirty="0">
              <a:solidFill>
                <a:schemeClr val="bg1"/>
              </a:solidFill>
              <a:latin typeface="Franklin Gothic Book" panose="020B0503020102020204" pitchFamily="34" charset="0"/>
              <a:ea typeface="Roboto" panose="02000000000000000000" pitchFamily="2"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568199" y="1319537"/>
            <a:ext cx="10308140" cy="461665"/>
          </a:xfrm>
        </p:spPr>
        <p:txBody>
          <a:bodyPr lIns="0" tIns="0" rIns="0" bIns="0"/>
          <a:lstStyle>
            <a:lvl1pPr>
              <a:defRPr sz="3000" b="0" i="0">
                <a:solidFill>
                  <a:schemeClr val="bg1"/>
                </a:solidFill>
                <a:latin typeface="Franklin Gothic Book" panose="020B0503020102020204" pitchFamily="34" charset="0"/>
                <a:cs typeface="Franklin Gothic Book" panose="020B0503020102020204" pitchFamily="34" charset="0"/>
              </a:defRPr>
            </a:lvl1pPr>
          </a:lstStyle>
          <a:p>
            <a:r>
              <a:rPr lang="da-DK"/>
              <a:t>Klik for at redigere titeltypografien i masteren</a:t>
            </a:r>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
        <p:nvSpPr>
          <p:cNvPr id="6" name="TextBox 5">
            <a:extLst>
              <a:ext uri="{FF2B5EF4-FFF2-40B4-BE49-F238E27FC236}">
                <a16:creationId xmlns:a16="http://schemas.microsoft.com/office/drawing/2014/main" id="{B8F7FA33-BDC9-4714-9A57-84DF2F023F85}"/>
              </a:ext>
            </a:extLst>
          </p:cNvPr>
          <p:cNvSpPr txBox="1"/>
          <p:nvPr userDrawn="1"/>
        </p:nvSpPr>
        <p:spPr>
          <a:xfrm>
            <a:off x="10195276" y="6524625"/>
            <a:ext cx="3249262" cy="369332"/>
          </a:xfrm>
          <a:prstGeom prst="rect">
            <a:avLst/>
          </a:prstGeom>
          <a:noFill/>
        </p:spPr>
        <p:txBody>
          <a:bodyPr wrap="square" rtlCol="0">
            <a:spAutoFit/>
          </a:bodyPr>
          <a:lstStyle/>
          <a:p>
            <a:r>
              <a:rPr lang="da-DK" sz="1800" dirty="0">
                <a:solidFill>
                  <a:schemeClr val="bg1"/>
                </a:solidFill>
                <a:latin typeface="Franklin Gothic Book" panose="020B0503020102020204" pitchFamily="34" charset="0"/>
                <a:ea typeface="Roboto" panose="02000000000000000000" pitchFamily="2" charset="0"/>
              </a:rPr>
              <a:t>Læring i bevægelse</a:t>
            </a:r>
            <a:endParaRPr lang="en-DK" sz="1800" dirty="0">
              <a:solidFill>
                <a:schemeClr val="bg1"/>
              </a:solidFill>
              <a:latin typeface="Franklin Gothic Book" panose="020B0503020102020204" pitchFamily="34" charset="0"/>
              <a:ea typeface="Roboto" panose="02000000000000000000" pitchFamily="2" charset="0"/>
            </a:endParaRPr>
          </a:p>
        </p:txBody>
      </p:sp>
    </p:spTree>
    <p:extLst>
      <p:ext uri="{BB962C8B-B14F-4D97-AF65-F5344CB8AC3E}">
        <p14:creationId xmlns:p14="http://schemas.microsoft.com/office/powerpoint/2010/main" val="2499331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568199" y="1319537"/>
            <a:ext cx="10308140" cy="461665"/>
          </a:xfrm>
        </p:spPr>
        <p:txBody>
          <a:bodyPr lIns="0" tIns="0" rIns="0" bIns="0"/>
          <a:lstStyle>
            <a:lvl1pPr>
              <a:defRPr sz="3000" b="0" i="0">
                <a:solidFill>
                  <a:schemeClr val="bg1"/>
                </a:solidFill>
                <a:latin typeface="Franklin Gothic Book" panose="020B0503020102020204" pitchFamily="34" charset="0"/>
                <a:cs typeface="Franklin Gothic Book" panose="020B0503020102020204" pitchFamily="34" charset="0"/>
              </a:defRPr>
            </a:lvl1pPr>
          </a:lstStyle>
          <a:p>
            <a:r>
              <a:rPr lang="da-DK"/>
              <a:t>Klik for at redigere titeltypografien i masteren</a:t>
            </a:r>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
        <p:nvSpPr>
          <p:cNvPr id="6" name="TextBox 5">
            <a:extLst>
              <a:ext uri="{FF2B5EF4-FFF2-40B4-BE49-F238E27FC236}">
                <a16:creationId xmlns:a16="http://schemas.microsoft.com/office/drawing/2014/main" id="{66AD64FE-67B7-4699-85D1-536F70A1C155}"/>
              </a:ext>
            </a:extLst>
          </p:cNvPr>
          <p:cNvSpPr txBox="1"/>
          <p:nvPr userDrawn="1"/>
        </p:nvSpPr>
        <p:spPr>
          <a:xfrm>
            <a:off x="10195276" y="6524625"/>
            <a:ext cx="3249262" cy="369332"/>
          </a:xfrm>
          <a:prstGeom prst="rect">
            <a:avLst/>
          </a:prstGeom>
          <a:noFill/>
        </p:spPr>
        <p:txBody>
          <a:bodyPr wrap="square" rtlCol="0">
            <a:spAutoFit/>
          </a:bodyPr>
          <a:lstStyle/>
          <a:p>
            <a:r>
              <a:rPr lang="da-DK" sz="1800" dirty="0">
                <a:solidFill>
                  <a:schemeClr val="bg1"/>
                </a:solidFill>
                <a:latin typeface="Franklin Gothic Book" panose="020B0503020102020204" pitchFamily="34" charset="0"/>
                <a:ea typeface="Roboto" panose="02000000000000000000" pitchFamily="2" charset="0"/>
              </a:rPr>
              <a:t>Læring i bevægelse</a:t>
            </a:r>
            <a:endParaRPr lang="en-DK" sz="1800" dirty="0">
              <a:solidFill>
                <a:schemeClr val="bg1"/>
              </a:solidFill>
              <a:latin typeface="Franklin Gothic Book" panose="020B0503020102020204" pitchFamily="34" charset="0"/>
              <a:ea typeface="Roboto" panose="02000000000000000000" pitchFamily="2" charset="0"/>
            </a:endParaRPr>
          </a:p>
        </p:txBody>
      </p:sp>
    </p:spTree>
    <p:extLst>
      <p:ext uri="{BB962C8B-B14F-4D97-AF65-F5344CB8AC3E}">
        <p14:creationId xmlns:p14="http://schemas.microsoft.com/office/powerpoint/2010/main" val="3001034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om">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4CAA32"/>
            </a:gs>
            <a:gs pos="100000">
              <a:srgbClr val="1D71B8"/>
            </a:gs>
          </a:gsLst>
          <a:lin ang="1800000" scaled="0"/>
          <a:tileRect/>
        </a:gra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68199" y="1319536"/>
            <a:ext cx="10308140" cy="461665"/>
          </a:xfrm>
          <a:prstGeom prst="rect">
            <a:avLst/>
          </a:prstGeom>
        </p:spPr>
        <p:txBody>
          <a:bodyPr wrap="square" lIns="0" tIns="0" rIns="0" bIns="0">
            <a:spAutoFit/>
          </a:bodyPr>
          <a:lstStyle>
            <a:lvl1pPr>
              <a:defRPr sz="3000" b="0" i="0">
                <a:solidFill>
                  <a:schemeClr val="bg1"/>
                </a:solidFill>
                <a:latin typeface="Roboto-Light"/>
                <a:cs typeface="Roboto-Light"/>
              </a:defRPr>
            </a:lvl1pPr>
          </a:lstStyle>
          <a:p>
            <a:endParaRPr dirty="0"/>
          </a:p>
        </p:txBody>
      </p:sp>
      <p:sp>
        <p:nvSpPr>
          <p:cNvPr id="3" name="Holder 3"/>
          <p:cNvSpPr>
            <a:spLocks noGrp="1"/>
          </p:cNvSpPr>
          <p:nvPr>
            <p:ph type="body" idx="1"/>
          </p:nvPr>
        </p:nvSpPr>
        <p:spPr>
          <a:xfrm>
            <a:off x="1568199" y="2093921"/>
            <a:ext cx="10308140" cy="276999"/>
          </a:xfrm>
          <a:prstGeom prst="rect">
            <a:avLst/>
          </a:prstGeom>
        </p:spPr>
        <p:txBody>
          <a:bodyPr wrap="square" lIns="0" tIns="0" rIns="0" bIns="0">
            <a:spAutoFit/>
          </a:bodyPr>
          <a:lstStyle>
            <a:lvl1pPr>
              <a:defRPr b="0" i="0">
                <a:solidFill>
                  <a:schemeClr val="tx1"/>
                </a:solidFill>
              </a:defRPr>
            </a:lvl1pPr>
          </a:lstStyle>
          <a:p>
            <a:endParaRPr dirty="0"/>
          </a:p>
        </p:txBody>
      </p:sp>
      <p:sp>
        <p:nvSpPr>
          <p:cNvPr id="4" name="Holder 4"/>
          <p:cNvSpPr>
            <a:spLocks noGrp="1"/>
          </p:cNvSpPr>
          <p:nvPr>
            <p:ph type="ftr" sz="quarter" idx="5"/>
          </p:nvPr>
        </p:nvSpPr>
        <p:spPr>
          <a:xfrm>
            <a:off x="4571143" y="7033450"/>
            <a:ext cx="430225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72227" y="7033450"/>
            <a:ext cx="3092244"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4/5/2024</a:t>
            </a:fld>
            <a:endParaRPr lang="en-US"/>
          </a:p>
        </p:txBody>
      </p:sp>
      <p:sp>
        <p:nvSpPr>
          <p:cNvPr id="6" name="Holder 6"/>
          <p:cNvSpPr>
            <a:spLocks noGrp="1"/>
          </p:cNvSpPr>
          <p:nvPr>
            <p:ph type="sldNum" sz="quarter" idx="7"/>
          </p:nvPr>
        </p:nvSpPr>
        <p:spPr>
          <a:xfrm>
            <a:off x="9680067" y="7033450"/>
            <a:ext cx="309224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8" r:id="rId4"/>
    <p:sldLayoutId id="2147483664" r:id="rId5"/>
    <p:sldLayoutId id="2147483666" r:id="rId6"/>
    <p:sldLayoutId id="2147483667" r:id="rId7"/>
    <p:sldLayoutId id="2147483665" r:id="rId8"/>
  </p:sldLayoutIdLst>
  <p:txStyles>
    <p:titleStyle>
      <a:lvl1pPr eaLnBrk="1" hangingPunct="1">
        <a:defRPr>
          <a:latin typeface="+mj-lt"/>
          <a:ea typeface="+mj-ea"/>
          <a:cs typeface="+mj-cs"/>
        </a:defRPr>
      </a:lvl1pPr>
    </p:titleStyle>
    <p:bodyStyle>
      <a:lvl1pPr marL="0" eaLnBrk="1" hangingPunct="1">
        <a:defRPr>
          <a:latin typeface="Franklin Gothic Book" panose="020B0503020102020204" pitchFamily="34" charset="0"/>
          <a:ea typeface="Roboto" panose="02000000000000000000" pitchFamily="2" charset="0"/>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0.png"/><Relationship Id="rId5" Type="http://schemas.openxmlformats.org/officeDocument/2006/relationships/customXml" Target="../ink/ink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wVjfs7BTUi8?feature=oembed" TargetMode="External"/><Relationship Id="rId5" Type="http://schemas.openxmlformats.org/officeDocument/2006/relationships/image" Target="../media/image5.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9.emf"/></Relationships>
</file>

<file path=ppt/slides/_rels/slide3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1.emf"/></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3.emf"/></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266885" y="105518"/>
            <a:ext cx="1016335" cy="500307"/>
          </a:xfrm>
          <a:prstGeom prst="rect">
            <a:avLst/>
          </a:prstGeom>
          <a:blipFill>
            <a:blip r:embed="rId2" cstate="print"/>
            <a:stretch>
              <a:fillRect/>
            </a:stretch>
          </a:blipFill>
        </p:spPr>
        <p:txBody>
          <a:bodyPr wrap="square" lIns="0" tIns="0" rIns="0" bIns="0" rtlCol="0"/>
          <a:lstStyle/>
          <a:p>
            <a:endParaRPr/>
          </a:p>
        </p:txBody>
      </p:sp>
      <p:sp>
        <p:nvSpPr>
          <p:cNvPr id="7" name="object 2">
            <a:extLst>
              <a:ext uri="{FF2B5EF4-FFF2-40B4-BE49-F238E27FC236}">
                <a16:creationId xmlns:a16="http://schemas.microsoft.com/office/drawing/2014/main" id="{C6BA6235-A30B-42E0-8F90-3581331BC0CA}"/>
              </a:ext>
            </a:extLst>
          </p:cNvPr>
          <p:cNvSpPr txBox="1">
            <a:spLocks/>
          </p:cNvSpPr>
          <p:nvPr/>
        </p:nvSpPr>
        <p:spPr>
          <a:xfrm>
            <a:off x="0" y="140477"/>
            <a:ext cx="13444538" cy="1179810"/>
          </a:xfrm>
          <a:prstGeom prst="rect">
            <a:avLst/>
          </a:prstGeom>
        </p:spPr>
        <p:txBody>
          <a:bodyPr vert="horz" wrap="square" lIns="0" tIns="12700" rIns="0" bIns="0" rtlCol="0">
            <a:spAutoFit/>
          </a:bodyPr>
          <a:lstStyle>
            <a:lvl1pPr eaLnBrk="1" hangingPunct="1">
              <a:defRPr sz="3000" b="0" i="0">
                <a:solidFill>
                  <a:schemeClr val="bg1"/>
                </a:solidFill>
                <a:latin typeface="Roboto-Light"/>
                <a:ea typeface="+mj-ea"/>
                <a:cs typeface="Roboto-Light"/>
              </a:defRPr>
            </a:lvl1pPr>
          </a:lstStyle>
          <a:p>
            <a:pPr marL="12700" algn="ctr">
              <a:lnSpc>
                <a:spcPts val="4500"/>
              </a:lnSpc>
              <a:spcBef>
                <a:spcPts val="100"/>
              </a:spcBef>
            </a:pPr>
            <a:r>
              <a:rPr lang="da-DK" sz="4000" kern="0" spc="-5" dirty="0">
                <a:latin typeface="Franklin Gothic Book" panose="020B0503020102020204" pitchFamily="34" charset="0"/>
              </a:rPr>
              <a:t>Velkommen GF2</a:t>
            </a:r>
          </a:p>
          <a:p>
            <a:pPr marL="12700" algn="ctr">
              <a:lnSpc>
                <a:spcPts val="4500"/>
              </a:lnSpc>
              <a:spcBef>
                <a:spcPts val="100"/>
              </a:spcBef>
            </a:pPr>
            <a:r>
              <a:rPr lang="da-DK" sz="4000" kern="0" spc="-5" dirty="0">
                <a:latin typeface="Franklin Gothic Book" panose="020B0503020102020204" pitchFamily="34" charset="0"/>
              </a:rPr>
              <a:t>Sikkerhed og Frakobling</a:t>
            </a:r>
          </a:p>
        </p:txBody>
      </p:sp>
      <p:sp>
        <p:nvSpPr>
          <p:cNvPr id="6" name="Tekstfelt 5">
            <a:extLst>
              <a:ext uri="{FF2B5EF4-FFF2-40B4-BE49-F238E27FC236}">
                <a16:creationId xmlns:a16="http://schemas.microsoft.com/office/drawing/2014/main" id="{39ABA7D0-398E-49E4-B9E7-BEC5D28BCE8C}"/>
              </a:ext>
            </a:extLst>
          </p:cNvPr>
          <p:cNvSpPr txBox="1"/>
          <p:nvPr/>
        </p:nvSpPr>
        <p:spPr>
          <a:xfrm>
            <a:off x="9291982" y="1628934"/>
            <a:ext cx="3598125" cy="2031325"/>
          </a:xfrm>
          <a:prstGeom prst="rect">
            <a:avLst/>
          </a:prstGeom>
          <a:noFill/>
        </p:spPr>
        <p:txBody>
          <a:bodyPr wrap="square" rtlCol="0">
            <a:spAutoFit/>
          </a:bodyPr>
          <a:lstStyle/>
          <a:p>
            <a:endParaRPr lang="da-DK" dirty="0"/>
          </a:p>
          <a:p>
            <a:pPr marL="342900" indent="-342900">
              <a:buAutoNum type="arabicParenR"/>
            </a:pPr>
            <a:r>
              <a:rPr lang="da-DK" dirty="0"/>
              <a:t>Kendskab til El/hybrid biler</a:t>
            </a:r>
          </a:p>
          <a:p>
            <a:pPr marL="342900" indent="-342900">
              <a:buAutoNum type="arabicParenR"/>
            </a:pPr>
            <a:r>
              <a:rPr lang="da-DK" dirty="0"/>
              <a:t>Sikkerhed og førstehjælp</a:t>
            </a:r>
          </a:p>
          <a:p>
            <a:r>
              <a:rPr lang="da-DK" dirty="0"/>
              <a:t>3)   Håndtering af el/hybrid biler</a:t>
            </a:r>
          </a:p>
          <a:p>
            <a:r>
              <a:rPr lang="da-DK" dirty="0"/>
              <a:t>4)   Udstyr og måling</a:t>
            </a:r>
          </a:p>
          <a:p>
            <a:r>
              <a:rPr lang="da-DK" dirty="0"/>
              <a:t>5)   Spændings frihed på el/hybrid</a:t>
            </a:r>
          </a:p>
          <a:p>
            <a:r>
              <a:rPr lang="da-DK" dirty="0"/>
              <a:t>6)   Frakobling</a:t>
            </a:r>
          </a:p>
        </p:txBody>
      </p:sp>
      <p:pic>
        <p:nvPicPr>
          <p:cNvPr id="11" name="Billede 10" descr="Et billede, der indeholder tekst&#10;&#10;Automatisk genereret beskrivelse">
            <a:extLst>
              <a:ext uri="{FF2B5EF4-FFF2-40B4-BE49-F238E27FC236}">
                <a16:creationId xmlns:a16="http://schemas.microsoft.com/office/drawing/2014/main" id="{BC1E85E5-3E7B-48D3-8857-FCE5C5770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8934"/>
            <a:ext cx="4198208" cy="1797105"/>
          </a:xfrm>
          <a:prstGeom prst="rect">
            <a:avLst/>
          </a:prstGeom>
        </p:spPr>
      </p:pic>
      <p:pic>
        <p:nvPicPr>
          <p:cNvPr id="13" name="Billede 12" descr="Et billede, der indeholder tekst&#10;&#10;Automatisk genereret beskrivelse">
            <a:extLst>
              <a:ext uri="{FF2B5EF4-FFF2-40B4-BE49-F238E27FC236}">
                <a16:creationId xmlns:a16="http://schemas.microsoft.com/office/drawing/2014/main" id="{02677024-8EB0-487C-B8FE-9F3941A453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8208" y="1628935"/>
            <a:ext cx="4108236" cy="1797105"/>
          </a:xfrm>
          <a:prstGeom prst="rect">
            <a:avLst/>
          </a:prstGeom>
        </p:spPr>
      </p:pic>
      <p:pic>
        <p:nvPicPr>
          <p:cNvPr id="15" name="Billede 14">
            <a:extLst>
              <a:ext uri="{FF2B5EF4-FFF2-40B4-BE49-F238E27FC236}">
                <a16:creationId xmlns:a16="http://schemas.microsoft.com/office/drawing/2014/main" id="{97453FDF-DF45-4DCB-9FDE-83B134C00B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12594"/>
            <a:ext cx="8306444" cy="4151707"/>
          </a:xfrm>
          <a:prstGeom prst="rect">
            <a:avLst/>
          </a:prstGeom>
        </p:spPr>
      </p:pic>
    </p:spTree>
    <p:extLst>
      <p:ext uri="{BB962C8B-B14F-4D97-AF65-F5344CB8AC3E}">
        <p14:creationId xmlns:p14="http://schemas.microsoft.com/office/powerpoint/2010/main" val="443035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43CDA6C-4B1F-4556-9D2F-24F33D6A7451}"/>
              </a:ext>
            </a:extLst>
          </p:cNvPr>
          <p:cNvSpPr>
            <a:spLocks noGrp="1"/>
          </p:cNvSpPr>
          <p:nvPr>
            <p:ph type="title"/>
          </p:nvPr>
        </p:nvSpPr>
        <p:spPr>
          <a:xfrm>
            <a:off x="0" y="391648"/>
            <a:ext cx="13444538" cy="435347"/>
          </a:xfrm>
        </p:spPr>
        <p:txBody>
          <a:bodyPr/>
          <a:lstStyle/>
          <a:p>
            <a:pPr algn="ctr"/>
            <a:r>
              <a:rPr lang="da-DK" b="1" i="0" u="none" strike="noStrike" dirty="0">
                <a:effectLst/>
                <a:latin typeface="Arial" panose="020B0604020202020204" pitchFamily="34" charset="0"/>
              </a:rPr>
              <a:t>Lys bue ulykker</a:t>
            </a:r>
            <a:r>
              <a:rPr lang="da-DK" b="0" i="0" u="none" strike="noStrike" dirty="0">
                <a:effectLst/>
                <a:latin typeface="Arial" panose="020B0604020202020204" pitchFamily="34" charset="0"/>
              </a:rPr>
              <a:t>​</a:t>
            </a:r>
            <a:r>
              <a:rPr lang="da-DK" b="0" i="0" dirty="0">
                <a:effectLst/>
                <a:latin typeface="Arial" panose="020B0604020202020204" pitchFamily="34" charset="0"/>
              </a:rPr>
              <a:t>​</a:t>
            </a:r>
            <a:endParaRPr lang="da-DK" dirty="0"/>
          </a:p>
        </p:txBody>
      </p:sp>
      <p:pic>
        <p:nvPicPr>
          <p:cNvPr id="2050" name="Picture 2">
            <a:extLst>
              <a:ext uri="{FF2B5EF4-FFF2-40B4-BE49-F238E27FC236}">
                <a16:creationId xmlns:a16="http://schemas.microsoft.com/office/drawing/2014/main" id="{E5D4E95D-AAEA-48B2-9EA0-548490F89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9745"/>
            <a:ext cx="6111144" cy="54431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199B2D9-E49F-4C42-804E-0D770E656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1629" y="2119745"/>
            <a:ext cx="2716121" cy="54431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CB0AF7D-E774-466F-8204-524D4A12DB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8234" y="2119745"/>
            <a:ext cx="5296304" cy="5443105"/>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5">
            <a:extLst>
              <a:ext uri="{FF2B5EF4-FFF2-40B4-BE49-F238E27FC236}">
                <a16:creationId xmlns:a16="http://schemas.microsoft.com/office/drawing/2014/main" id="{83724BCC-C9E9-9EEA-D1A4-FBACBA1F98ED}"/>
              </a:ext>
            </a:extLst>
          </p:cNvPr>
          <p:cNvSpPr/>
          <p:nvPr/>
        </p:nvSpPr>
        <p:spPr>
          <a:xfrm>
            <a:off x="12266885" y="109017"/>
            <a:ext cx="1016335" cy="500305"/>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59563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74D7C03-6E0C-CB3A-2CAF-2B918B0472F3}"/>
              </a:ext>
            </a:extLst>
          </p:cNvPr>
          <p:cNvSpPr>
            <a:spLocks noGrp="1"/>
          </p:cNvSpPr>
          <p:nvPr>
            <p:ph type="title"/>
          </p:nvPr>
        </p:nvSpPr>
        <p:spPr>
          <a:xfrm>
            <a:off x="1568200" y="646606"/>
            <a:ext cx="10308139" cy="543097"/>
          </a:xfrm>
        </p:spPr>
        <p:txBody>
          <a:bodyPr wrap="square" lIns="0" tIns="0" rIns="0" bIns="0" anchor="t">
            <a:spAutoFit/>
          </a:bodyPr>
          <a:lstStyle/>
          <a:p>
            <a:pPr algn="l"/>
            <a:r>
              <a:rPr lang="da-DK" sz="3529" b="1" dirty="0">
                <a:solidFill>
                  <a:srgbClr val="000000"/>
                </a:solidFill>
                <a:latin typeface="Arial" panose="020B0604020202020204" pitchFamily="34" charset="0"/>
              </a:rPr>
              <a:t>                         Sikkerhedsværktøj!​</a:t>
            </a:r>
            <a:endParaRPr lang="en-US" sz="3529" b="1" dirty="0">
              <a:solidFill>
                <a:schemeClr val="tx1"/>
              </a:solidFill>
            </a:endParaRPr>
          </a:p>
        </p:txBody>
      </p:sp>
      <p:sp>
        <p:nvSpPr>
          <p:cNvPr id="5" name="Tekstfelt 4">
            <a:extLst>
              <a:ext uri="{FF2B5EF4-FFF2-40B4-BE49-F238E27FC236}">
                <a16:creationId xmlns:a16="http://schemas.microsoft.com/office/drawing/2014/main" id="{3D0947DF-13B7-4AAE-BC1D-7905CFFB2348}"/>
              </a:ext>
            </a:extLst>
          </p:cNvPr>
          <p:cNvSpPr txBox="1"/>
          <p:nvPr/>
        </p:nvSpPr>
        <p:spPr>
          <a:xfrm>
            <a:off x="1368882" y="2358095"/>
            <a:ext cx="6724223" cy="703269"/>
          </a:xfrm>
          <a:prstGeom prst="rect">
            <a:avLst/>
          </a:prstGeom>
          <a:noFill/>
        </p:spPr>
        <p:txBody>
          <a:bodyPr wrap="square">
            <a:spAutoFit/>
          </a:bodyPr>
          <a:lstStyle/>
          <a:p>
            <a:r>
              <a:rPr lang="da-DK" sz="1985" dirty="0">
                <a:solidFill>
                  <a:srgbClr val="000000"/>
                </a:solidFill>
                <a:latin typeface="Arial" panose="020B0604020202020204" pitchFamily="34" charset="0"/>
              </a:rPr>
              <a:t>Kosteskaft/</a:t>
            </a:r>
            <a:r>
              <a:rPr lang="da-DK" sz="1985" dirty="0">
                <a:solidFill>
                  <a:srgbClr val="212529"/>
                </a:solidFill>
                <a:latin typeface="Roboto" panose="02000000000000000000" pitchFamily="2" charset="0"/>
              </a:rPr>
              <a:t>Redningsstok</a:t>
            </a:r>
          </a:p>
          <a:p>
            <a:r>
              <a:rPr lang="da-DK" sz="1985" dirty="0">
                <a:solidFill>
                  <a:srgbClr val="000000"/>
                </a:solidFill>
                <a:latin typeface="Arial" panose="020B0604020202020204" pitchFamily="34" charset="0"/>
              </a:rPr>
              <a:t> bør altid være i nærheden – til at frigøre person med​</a:t>
            </a:r>
            <a:endParaRPr lang="da-DK" sz="1985" dirty="0"/>
          </a:p>
        </p:txBody>
      </p:sp>
      <p:sp>
        <p:nvSpPr>
          <p:cNvPr id="2" name="object 4">
            <a:extLst>
              <a:ext uri="{FF2B5EF4-FFF2-40B4-BE49-F238E27FC236}">
                <a16:creationId xmlns:a16="http://schemas.microsoft.com/office/drawing/2014/main" id="{405F9C34-804A-28EF-052D-4D18CC743EB6}"/>
              </a:ext>
            </a:extLst>
          </p:cNvPr>
          <p:cNvSpPr/>
          <p:nvPr/>
        </p:nvSpPr>
        <p:spPr>
          <a:xfrm>
            <a:off x="12272064" y="174841"/>
            <a:ext cx="958359" cy="471765"/>
          </a:xfrm>
          <a:prstGeom prst="rect">
            <a:avLst/>
          </a:prstGeom>
          <a:blipFill>
            <a:blip r:embed="rId3" cstate="print"/>
            <a:stretch>
              <a:fillRect/>
            </a:stretch>
          </a:blipFill>
        </p:spPr>
        <p:txBody>
          <a:bodyPr wrap="square" lIns="0" tIns="0" rIns="0" bIns="0" rtlCol="0"/>
          <a:lstStyle/>
          <a:p>
            <a:endParaRPr sz="1697"/>
          </a:p>
        </p:txBody>
      </p:sp>
      <p:pic>
        <p:nvPicPr>
          <p:cNvPr id="4" name="Billede 3">
            <a:extLst>
              <a:ext uri="{FF2B5EF4-FFF2-40B4-BE49-F238E27FC236}">
                <a16:creationId xmlns:a16="http://schemas.microsoft.com/office/drawing/2014/main" id="{717B87F1-A9AD-AB32-6238-49776F3C9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8517" y="2336680"/>
            <a:ext cx="5226021" cy="5226021"/>
          </a:xfrm>
          <a:prstGeom prst="rect">
            <a:avLst/>
          </a:prstGeom>
        </p:spPr>
      </p:pic>
    </p:spTree>
    <p:extLst>
      <p:ext uri="{BB962C8B-B14F-4D97-AF65-F5344CB8AC3E}">
        <p14:creationId xmlns:p14="http://schemas.microsoft.com/office/powerpoint/2010/main" val="3274444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43CDA6C-4B1F-4556-9D2F-24F33D6A7451}"/>
              </a:ext>
            </a:extLst>
          </p:cNvPr>
          <p:cNvSpPr>
            <a:spLocks noGrp="1"/>
          </p:cNvSpPr>
          <p:nvPr>
            <p:ph type="title"/>
          </p:nvPr>
        </p:nvSpPr>
        <p:spPr>
          <a:xfrm>
            <a:off x="0" y="557880"/>
            <a:ext cx="13444538" cy="461665"/>
          </a:xfrm>
        </p:spPr>
        <p:txBody>
          <a:bodyPr/>
          <a:lstStyle/>
          <a:p>
            <a:pPr algn="ctr"/>
            <a:r>
              <a:rPr lang="da-DK" b="1" i="0" u="none" strike="noStrike" dirty="0">
                <a:effectLst/>
                <a:latin typeface="Arial" panose="020B0604020202020204" pitchFamily="34" charset="0"/>
              </a:rPr>
              <a:t>Førstehjælp</a:t>
            </a:r>
            <a:endParaRPr lang="da-DK" dirty="0"/>
          </a:p>
        </p:txBody>
      </p:sp>
      <p:sp>
        <p:nvSpPr>
          <p:cNvPr id="8" name="Tekstfelt 7">
            <a:extLst>
              <a:ext uri="{FF2B5EF4-FFF2-40B4-BE49-F238E27FC236}">
                <a16:creationId xmlns:a16="http://schemas.microsoft.com/office/drawing/2014/main" id="{8BBB1374-9E28-492B-88F6-6023CC037247}"/>
              </a:ext>
            </a:extLst>
          </p:cNvPr>
          <p:cNvSpPr txBox="1"/>
          <p:nvPr/>
        </p:nvSpPr>
        <p:spPr>
          <a:xfrm>
            <a:off x="9236235" y="1909706"/>
            <a:ext cx="4169916" cy="5078313"/>
          </a:xfrm>
          <a:prstGeom prst="rect">
            <a:avLst/>
          </a:prstGeom>
          <a:noFill/>
        </p:spPr>
        <p:txBody>
          <a:bodyPr wrap="square">
            <a:spAutoFit/>
          </a:bodyPr>
          <a:lstStyle/>
          <a:p>
            <a:pPr algn="l">
              <a:buFont typeface="Arial" panose="020B0604020202020204" pitchFamily="34" charset="0"/>
              <a:buChar char="•"/>
            </a:pPr>
            <a:r>
              <a:rPr lang="da-DK" b="0" i="0" dirty="0">
                <a:effectLst/>
                <a:latin typeface="proxima_nova_rgregular"/>
              </a:rPr>
              <a:t>Rør aldrig ved en person, som stadig er i kontakt med en strømkilde. Ved at røre personen, kan du selv få stød.</a:t>
            </a:r>
          </a:p>
          <a:p>
            <a:pPr algn="l">
              <a:buFont typeface="Arial" panose="020B0604020202020204" pitchFamily="34" charset="0"/>
              <a:buChar char="•"/>
            </a:pPr>
            <a:endParaRPr lang="da-DK" b="0" i="0" dirty="0">
              <a:effectLst/>
              <a:latin typeface="proxima_nova_rgregular"/>
            </a:endParaRPr>
          </a:p>
          <a:p>
            <a:pPr algn="l">
              <a:buFont typeface="Arial" panose="020B0604020202020204" pitchFamily="34" charset="0"/>
              <a:buChar char="•"/>
            </a:pPr>
            <a:r>
              <a:rPr lang="da-DK" b="0" i="0" dirty="0">
                <a:effectLst/>
                <a:latin typeface="proxima_nova_rgregular"/>
              </a:rPr>
              <a:t>Afbryd strømmen eller få personen skubbet væk med en tør pind/kost eller lignende</a:t>
            </a:r>
          </a:p>
          <a:p>
            <a:pPr algn="l">
              <a:buFont typeface="Arial" panose="020B0604020202020204" pitchFamily="34" charset="0"/>
              <a:buChar char="•"/>
            </a:pPr>
            <a:endParaRPr lang="da-DK" b="0" i="0" dirty="0">
              <a:effectLst/>
              <a:latin typeface="proxima_nova_rgregular"/>
            </a:endParaRPr>
          </a:p>
          <a:p>
            <a:pPr algn="l">
              <a:buFont typeface="Arial" panose="020B0604020202020204" pitchFamily="34" charset="0"/>
              <a:buChar char="•"/>
            </a:pPr>
            <a:r>
              <a:rPr lang="da-DK" b="0" i="0" dirty="0">
                <a:effectLst/>
                <a:latin typeface="proxima_nova_rgregular"/>
              </a:rPr>
              <a:t>Er personen bevidstløs, gives trinvis førstehjælp til bevidstløse. Hvis der er normal vejrtrækning, skal personen lægges i stabilt sideleje. Hvis ikke, skal du tilkalde 1-1-2 og derefter yde hjerte-lungeredning.</a:t>
            </a:r>
          </a:p>
          <a:p>
            <a:pPr algn="l">
              <a:buFont typeface="Arial" panose="020B0604020202020204" pitchFamily="34" charset="0"/>
              <a:buChar char="•"/>
            </a:pPr>
            <a:endParaRPr lang="da-DK" b="0" i="0" dirty="0">
              <a:effectLst/>
              <a:latin typeface="proxima_nova_rgregular"/>
            </a:endParaRPr>
          </a:p>
          <a:p>
            <a:pPr algn="l">
              <a:buFont typeface="Arial" panose="020B0604020202020204" pitchFamily="34" charset="0"/>
              <a:buChar char="•"/>
            </a:pPr>
            <a:r>
              <a:rPr lang="da-DK" b="0" i="0" dirty="0">
                <a:effectLst/>
                <a:latin typeface="proxima_nova_rgregular"/>
              </a:rPr>
              <a:t>Personer vil ofte have brandsår (store som små) forskellige steder på kroppen. Få disse skyllet og eventuelt pakket ind</a:t>
            </a:r>
          </a:p>
        </p:txBody>
      </p:sp>
      <p:pic>
        <p:nvPicPr>
          <p:cNvPr id="9" name="Billede 8" descr="Et billede, der indeholder tekst&#10;&#10;Automatisk genereret beskrivelse">
            <a:extLst>
              <a:ext uri="{FF2B5EF4-FFF2-40B4-BE49-F238E27FC236}">
                <a16:creationId xmlns:a16="http://schemas.microsoft.com/office/drawing/2014/main" id="{8F3F8520-ADB0-4629-9F3F-1860597D4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9706"/>
            <a:ext cx="8234437" cy="5653143"/>
          </a:xfrm>
          <a:prstGeom prst="rect">
            <a:avLst/>
          </a:prstGeom>
        </p:spPr>
      </p:pic>
      <p:sp>
        <p:nvSpPr>
          <p:cNvPr id="2" name="object 5">
            <a:extLst>
              <a:ext uri="{FF2B5EF4-FFF2-40B4-BE49-F238E27FC236}">
                <a16:creationId xmlns:a16="http://schemas.microsoft.com/office/drawing/2014/main" id="{5168C120-B6D1-4E18-FDDF-A6B3FC973D5F}"/>
              </a:ext>
            </a:extLst>
          </p:cNvPr>
          <p:cNvSpPr/>
          <p:nvPr/>
        </p:nvSpPr>
        <p:spPr>
          <a:xfrm>
            <a:off x="12266885" y="109017"/>
            <a:ext cx="1016335" cy="500305"/>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18148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kort&#10;&#10;Automatisk genereret beskrivelse">
            <a:extLst>
              <a:ext uri="{FF2B5EF4-FFF2-40B4-BE49-F238E27FC236}">
                <a16:creationId xmlns:a16="http://schemas.microsoft.com/office/drawing/2014/main" id="{B5EC7D4C-0985-4026-B0C7-63C44C4B2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0"/>
            <a:ext cx="12122869" cy="7562552"/>
          </a:xfrm>
          <a:prstGeom prst="rect">
            <a:avLst/>
          </a:prstGeom>
        </p:spPr>
      </p:pic>
      <p:sp>
        <p:nvSpPr>
          <p:cNvPr id="2" name="object 4">
            <a:extLst>
              <a:ext uri="{FF2B5EF4-FFF2-40B4-BE49-F238E27FC236}">
                <a16:creationId xmlns:a16="http://schemas.microsoft.com/office/drawing/2014/main" id="{1C446F53-AFF7-2581-6F52-A5BC5792D2BB}"/>
              </a:ext>
            </a:extLst>
          </p:cNvPr>
          <p:cNvSpPr/>
          <p:nvPr/>
        </p:nvSpPr>
        <p:spPr>
          <a:xfrm>
            <a:off x="12272064" y="174841"/>
            <a:ext cx="958359" cy="471765"/>
          </a:xfrm>
          <a:prstGeom prst="rect">
            <a:avLst/>
          </a:prstGeom>
          <a:blipFill>
            <a:blip r:embed="rId4" cstate="print"/>
            <a:stretch>
              <a:fillRect/>
            </a:stretch>
          </a:blipFill>
        </p:spPr>
        <p:txBody>
          <a:bodyPr wrap="square" lIns="0" tIns="0" rIns="0" bIns="0" rtlCol="0"/>
          <a:lstStyle/>
          <a:p>
            <a:endParaRPr sz="1697"/>
          </a:p>
        </p:txBody>
      </p:sp>
    </p:spTree>
    <p:extLst>
      <p:ext uri="{BB962C8B-B14F-4D97-AF65-F5344CB8AC3E}">
        <p14:creationId xmlns:p14="http://schemas.microsoft.com/office/powerpoint/2010/main" val="866440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43CDA6C-4B1F-4556-9D2F-24F33D6A7451}"/>
              </a:ext>
            </a:extLst>
          </p:cNvPr>
          <p:cNvSpPr>
            <a:spLocks noGrp="1"/>
          </p:cNvSpPr>
          <p:nvPr>
            <p:ph type="title"/>
          </p:nvPr>
        </p:nvSpPr>
        <p:spPr>
          <a:xfrm>
            <a:off x="0" y="1693193"/>
            <a:ext cx="13444537" cy="3918120"/>
          </a:xfrm>
        </p:spPr>
        <p:txBody>
          <a:bodyPr/>
          <a:lstStyle/>
          <a:p>
            <a:pPr algn="ctr" rtl="0" fontAlgn="base"/>
            <a:r>
              <a:rPr lang="da-DK" b="1" i="0" u="sng" dirty="0">
                <a:solidFill>
                  <a:srgbClr val="FF0000"/>
                </a:solidFill>
                <a:effectLst/>
                <a:latin typeface="Arial" panose="020B0604020202020204" pitchFamily="34" charset="0"/>
              </a:rPr>
              <a:t>L-AUS =</a:t>
            </a:r>
            <a:r>
              <a:rPr lang="da-DK" b="1" i="0" u="none" strike="noStrike"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a:t>
            </a:r>
            <a:br>
              <a:rPr lang="en-US" b="0" i="0" dirty="0">
                <a:solidFill>
                  <a:srgbClr val="000000"/>
                </a:solidFill>
                <a:effectLst/>
                <a:latin typeface="Segoe UI" panose="020B0502040204020203" pitchFamily="34" charset="0"/>
              </a:rPr>
            </a:br>
            <a:r>
              <a:rPr lang="da-DK" b="0" i="0" dirty="0">
                <a:solidFill>
                  <a:srgbClr val="000000"/>
                </a:solidFill>
                <a:effectLst/>
                <a:latin typeface="Calibri" panose="020F0502020204030204" pitchFamily="34" charset="0"/>
              </a:rPr>
              <a:t>​</a:t>
            </a:r>
            <a:br>
              <a:rPr lang="da-DK" b="0" i="0" dirty="0">
                <a:solidFill>
                  <a:srgbClr val="000000"/>
                </a:solidFill>
                <a:effectLst/>
                <a:latin typeface="Segoe UI" panose="020B0502040204020203" pitchFamily="34" charset="0"/>
              </a:rPr>
            </a:br>
            <a:r>
              <a:rPr lang="da-DK" b="1" i="0" u="sng" dirty="0">
                <a:solidFill>
                  <a:srgbClr val="FF0000"/>
                </a:solidFill>
                <a:effectLst/>
                <a:latin typeface="Arial" panose="020B0604020202020204" pitchFamily="34" charset="0"/>
              </a:rPr>
              <a:t>L</a:t>
            </a:r>
            <a:r>
              <a:rPr lang="da-DK" b="1" i="0" u="sng" dirty="0">
                <a:solidFill>
                  <a:srgbClr val="000000"/>
                </a:solidFill>
                <a:effectLst/>
                <a:latin typeface="Arial" panose="020B0604020202020204" pitchFamily="34" charset="0"/>
              </a:rPr>
              <a:t>avspændings </a:t>
            </a:r>
            <a:r>
              <a:rPr lang="da-DK" b="1" i="0" u="sng" dirty="0">
                <a:solidFill>
                  <a:srgbClr val="FF0000"/>
                </a:solidFill>
                <a:effectLst/>
                <a:latin typeface="Arial" panose="020B0604020202020204" pitchFamily="34" charset="0"/>
              </a:rPr>
              <a:t>A</a:t>
            </a:r>
            <a:r>
              <a:rPr lang="da-DK" b="1" i="0" u="sng" dirty="0">
                <a:solidFill>
                  <a:srgbClr val="000000"/>
                </a:solidFill>
                <a:effectLst/>
                <a:latin typeface="Arial" panose="020B0604020202020204" pitchFamily="34" charset="0"/>
              </a:rPr>
              <a:t>rbejde </a:t>
            </a:r>
            <a:r>
              <a:rPr lang="da-DK" b="1" i="0" u="sng" dirty="0">
                <a:solidFill>
                  <a:srgbClr val="FF0000"/>
                </a:solidFill>
                <a:effectLst/>
                <a:latin typeface="Arial" panose="020B0604020202020204" pitchFamily="34" charset="0"/>
              </a:rPr>
              <a:t>U</a:t>
            </a:r>
            <a:r>
              <a:rPr lang="da-DK" b="1" i="0" u="sng" dirty="0">
                <a:solidFill>
                  <a:srgbClr val="000000"/>
                </a:solidFill>
                <a:effectLst/>
                <a:latin typeface="Arial" panose="020B0604020202020204" pitchFamily="34" charset="0"/>
              </a:rPr>
              <a:t>nder </a:t>
            </a:r>
            <a:r>
              <a:rPr lang="da-DK" b="1" i="0" u="sng" dirty="0">
                <a:solidFill>
                  <a:srgbClr val="FF0000"/>
                </a:solidFill>
                <a:effectLst/>
                <a:latin typeface="Arial" panose="020B0604020202020204" pitchFamily="34" charset="0"/>
              </a:rPr>
              <a:t>S</a:t>
            </a:r>
            <a:r>
              <a:rPr lang="da-DK" b="1" i="0" u="sng" dirty="0">
                <a:solidFill>
                  <a:srgbClr val="000000"/>
                </a:solidFill>
                <a:effectLst/>
                <a:latin typeface="Arial" panose="020B0604020202020204" pitchFamily="34" charset="0"/>
              </a:rPr>
              <a:t>pænding</a:t>
            </a:r>
            <a:r>
              <a:rPr lang="en-US" b="0" i="0" dirty="0">
                <a:solidFill>
                  <a:srgbClr val="000000"/>
                </a:solidFill>
                <a:effectLst/>
                <a:latin typeface="Arial" panose="020B0604020202020204" pitchFamily="34" charset="0"/>
              </a:rPr>
              <a:t>​</a:t>
            </a:r>
            <a:br>
              <a:rPr lang="en-US" b="0" i="0" dirty="0">
                <a:solidFill>
                  <a:srgbClr val="000000"/>
                </a:solidFill>
                <a:effectLst/>
                <a:latin typeface="Segoe UI" panose="020B0502040204020203" pitchFamily="34" charset="0"/>
              </a:rPr>
            </a:br>
            <a:r>
              <a:rPr lang="da-DK" b="0" i="0" dirty="0">
                <a:solidFill>
                  <a:srgbClr val="000000"/>
                </a:solidFill>
                <a:effectLst/>
                <a:latin typeface="Calibri" panose="020F0502020204030204" pitchFamily="34" charset="0"/>
              </a:rPr>
              <a:t>​</a:t>
            </a:r>
            <a:br>
              <a:rPr lang="da-DK" b="0" i="0" dirty="0">
                <a:solidFill>
                  <a:srgbClr val="000000"/>
                </a:solidFill>
                <a:effectLst/>
                <a:latin typeface="Segoe UI" panose="020B0502040204020203" pitchFamily="34" charset="0"/>
              </a:rPr>
            </a:br>
            <a:r>
              <a:rPr lang="da-DK" b="0" i="0" dirty="0">
                <a:solidFill>
                  <a:srgbClr val="000000"/>
                </a:solidFill>
                <a:effectLst/>
                <a:latin typeface="Calibri" panose="020F0502020204030204" pitchFamily="34" charset="0"/>
              </a:rPr>
              <a:t>​</a:t>
            </a:r>
            <a:br>
              <a:rPr lang="da-DK" b="0" i="0" dirty="0">
                <a:solidFill>
                  <a:srgbClr val="000000"/>
                </a:solidFill>
                <a:effectLst/>
                <a:latin typeface="Segoe UI" panose="020B0502040204020203" pitchFamily="34" charset="0"/>
              </a:rPr>
            </a:br>
            <a:r>
              <a:rPr lang="da-DK" b="1" i="0" u="sng" dirty="0">
                <a:solidFill>
                  <a:srgbClr val="000000"/>
                </a:solidFill>
                <a:effectLst/>
                <a:latin typeface="Arial" panose="020B0604020202020204" pitchFamily="34" charset="0"/>
              </a:rPr>
              <a:t>Max: 1000V AC /1500V DC</a:t>
            </a:r>
            <a:r>
              <a:rPr lang="en-US" b="0" i="0" dirty="0">
                <a:solidFill>
                  <a:srgbClr val="000000"/>
                </a:solidFill>
                <a:effectLst/>
                <a:latin typeface="Arial" panose="020B0604020202020204" pitchFamily="34" charset="0"/>
              </a:rPr>
              <a:t>​</a:t>
            </a:r>
            <a:br>
              <a:rPr lang="en-US" b="0" i="0" dirty="0">
                <a:solidFill>
                  <a:srgbClr val="000000"/>
                </a:solidFill>
                <a:effectLst/>
                <a:latin typeface="Segoe UI" panose="020B0502040204020203" pitchFamily="34" charset="0"/>
              </a:rPr>
            </a:br>
            <a:r>
              <a:rPr lang="da-DK" b="0" i="0" dirty="0">
                <a:solidFill>
                  <a:srgbClr val="000000"/>
                </a:solidFill>
                <a:effectLst/>
                <a:latin typeface="Calibri" panose="020F0502020204030204" pitchFamily="34" charset="0"/>
              </a:rPr>
              <a:t>​</a:t>
            </a:r>
            <a:br>
              <a:rPr lang="da-DK" b="0" i="0" dirty="0">
                <a:solidFill>
                  <a:srgbClr val="000000"/>
                </a:solidFill>
                <a:effectLst/>
                <a:latin typeface="Segoe UI" panose="020B0502040204020203" pitchFamily="34" charset="0"/>
              </a:rPr>
            </a:br>
            <a:r>
              <a:rPr lang="da-DK" b="0" i="0" dirty="0">
                <a:solidFill>
                  <a:srgbClr val="000000"/>
                </a:solidFill>
                <a:effectLst/>
                <a:latin typeface="Calibri" panose="020F0502020204030204" pitchFamily="34" charset="0"/>
              </a:rPr>
              <a:t>​</a:t>
            </a:r>
            <a:br>
              <a:rPr lang="da-DK" b="0" i="0" dirty="0">
                <a:solidFill>
                  <a:srgbClr val="000000"/>
                </a:solidFill>
                <a:effectLst/>
                <a:latin typeface="Segoe UI" panose="020B0502040204020203" pitchFamily="34" charset="0"/>
              </a:rPr>
            </a:br>
            <a:endParaRPr lang="da-DK" dirty="0"/>
          </a:p>
        </p:txBody>
      </p:sp>
      <p:sp>
        <p:nvSpPr>
          <p:cNvPr id="2" name="object 5">
            <a:extLst>
              <a:ext uri="{FF2B5EF4-FFF2-40B4-BE49-F238E27FC236}">
                <a16:creationId xmlns:a16="http://schemas.microsoft.com/office/drawing/2014/main" id="{A8BB8410-0D17-4D11-F428-7BA768D4B431}"/>
              </a:ext>
            </a:extLst>
          </p:cNvPr>
          <p:cNvSpPr/>
          <p:nvPr/>
        </p:nvSpPr>
        <p:spPr>
          <a:xfrm>
            <a:off x="12266885" y="109017"/>
            <a:ext cx="1016335" cy="500305"/>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67892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81659"/>
            <a:ext cx="13444537" cy="474489"/>
          </a:xfrm>
          <a:prstGeom prst="rect">
            <a:avLst/>
          </a:prstGeom>
        </p:spPr>
        <p:txBody>
          <a:bodyPr vert="horz" wrap="square" lIns="0" tIns="12700" rIns="0" bIns="0" rtlCol="0">
            <a:spAutoFit/>
          </a:bodyPr>
          <a:lstStyle/>
          <a:p>
            <a:pPr marL="12700" algn="ctr">
              <a:spcBef>
                <a:spcPts val="100"/>
              </a:spcBef>
            </a:pPr>
            <a:r>
              <a:rPr lang="da-DK" spc="-5" dirty="0">
                <a:latin typeface="Franklin Gothic Book" panose="020B0503020102020204" pitchFamily="34" charset="0"/>
              </a:rPr>
              <a:t>Spændings frihed/Hvad skal vi være opmærksomme på?</a:t>
            </a:r>
            <a:endParaRPr spc="-5" dirty="0">
              <a:latin typeface="Franklin Gothic Book" panose="020B0503020102020204" pitchFamily="34" charset="0"/>
            </a:endParaRPr>
          </a:p>
        </p:txBody>
      </p:sp>
      <p:pic>
        <p:nvPicPr>
          <p:cNvPr id="6" name="Billede 5" descr="Et billede, der indeholder bord&#10;&#10;Automatisk genereret beskrivelse">
            <a:extLst>
              <a:ext uri="{FF2B5EF4-FFF2-40B4-BE49-F238E27FC236}">
                <a16:creationId xmlns:a16="http://schemas.microsoft.com/office/drawing/2014/main" id="{F27E5E2E-206C-4E74-B010-EEE2C35D7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01027"/>
            <a:ext cx="13444539" cy="6061823"/>
          </a:xfrm>
          <a:prstGeom prst="rect">
            <a:avLst/>
          </a:prstGeom>
        </p:spPr>
      </p:pic>
      <p:sp>
        <p:nvSpPr>
          <p:cNvPr id="3" name="object 5">
            <a:extLst>
              <a:ext uri="{FF2B5EF4-FFF2-40B4-BE49-F238E27FC236}">
                <a16:creationId xmlns:a16="http://schemas.microsoft.com/office/drawing/2014/main" id="{9839F516-6BFE-7C93-8456-9C4F4D950AF9}"/>
              </a:ext>
            </a:extLst>
          </p:cNvPr>
          <p:cNvSpPr/>
          <p:nvPr/>
        </p:nvSpPr>
        <p:spPr>
          <a:xfrm>
            <a:off x="12266885" y="109017"/>
            <a:ext cx="1016335" cy="50030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53033"/>
            <a:ext cx="13444538" cy="474489"/>
          </a:xfrm>
          <a:prstGeom prst="rect">
            <a:avLst/>
          </a:prstGeom>
        </p:spPr>
        <p:txBody>
          <a:bodyPr vert="horz" wrap="square" lIns="0" tIns="12700" rIns="0" bIns="0" rtlCol="0">
            <a:spAutoFit/>
          </a:bodyPr>
          <a:lstStyle/>
          <a:p>
            <a:pPr marL="12700" algn="ctr">
              <a:spcBef>
                <a:spcPts val="100"/>
              </a:spcBef>
            </a:pPr>
            <a:r>
              <a:rPr lang="da-DK" spc="-5" dirty="0">
                <a:latin typeface="Franklin Gothic Book" panose="020B0503020102020204" pitchFamily="34" charset="0"/>
              </a:rPr>
              <a:t>Modtagelse af trafik skadet biler</a:t>
            </a:r>
            <a:endParaRPr spc="-5" dirty="0">
              <a:latin typeface="Franklin Gothic Book" panose="020B0503020102020204" pitchFamily="34" charset="0"/>
            </a:endParaRPr>
          </a:p>
        </p:txBody>
      </p:sp>
      <p:pic>
        <p:nvPicPr>
          <p:cNvPr id="4" name="Billede 3" descr="Et billede, der indeholder bord&#10;&#10;Automatisk genereret beskrivelse">
            <a:extLst>
              <a:ext uri="{FF2B5EF4-FFF2-40B4-BE49-F238E27FC236}">
                <a16:creationId xmlns:a16="http://schemas.microsoft.com/office/drawing/2014/main" id="{E66F58A2-AD81-4A79-8FF9-759224098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61145"/>
            <a:ext cx="13444539" cy="6301705"/>
          </a:xfrm>
          <a:prstGeom prst="rect">
            <a:avLst/>
          </a:prstGeom>
        </p:spPr>
      </p:pic>
      <p:sp>
        <p:nvSpPr>
          <p:cNvPr id="3" name="object 5">
            <a:extLst>
              <a:ext uri="{FF2B5EF4-FFF2-40B4-BE49-F238E27FC236}">
                <a16:creationId xmlns:a16="http://schemas.microsoft.com/office/drawing/2014/main" id="{D3ADEE14-CE17-7206-66B9-E6456F1F4840}"/>
              </a:ext>
            </a:extLst>
          </p:cNvPr>
          <p:cNvSpPr/>
          <p:nvPr/>
        </p:nvSpPr>
        <p:spPr>
          <a:xfrm>
            <a:off x="12266885" y="109017"/>
            <a:ext cx="1016335" cy="500305"/>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92003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4325"/>
            <a:ext cx="13444537" cy="474489"/>
          </a:xfrm>
          <a:prstGeom prst="rect">
            <a:avLst/>
          </a:prstGeom>
        </p:spPr>
        <p:txBody>
          <a:bodyPr vert="horz" wrap="square" lIns="0" tIns="12700" rIns="0" bIns="0" rtlCol="0">
            <a:spAutoFit/>
          </a:bodyPr>
          <a:lstStyle/>
          <a:p>
            <a:pPr marL="12700" algn="ctr">
              <a:spcBef>
                <a:spcPts val="100"/>
              </a:spcBef>
            </a:pPr>
            <a:r>
              <a:rPr lang="da-DK" spc="-5" dirty="0">
                <a:latin typeface="Franklin Gothic Book" panose="020B0503020102020204" pitchFamily="34" charset="0"/>
              </a:rPr>
              <a:t>Håndtering af batteri fragt?</a:t>
            </a:r>
            <a:endParaRPr spc="-5" dirty="0">
              <a:latin typeface="Franklin Gothic Book" panose="020B0503020102020204" pitchFamily="34" charset="0"/>
            </a:endParaRPr>
          </a:p>
        </p:txBody>
      </p:sp>
      <p:sp>
        <p:nvSpPr>
          <p:cNvPr id="4" name="Tekstfelt 3">
            <a:extLst>
              <a:ext uri="{FF2B5EF4-FFF2-40B4-BE49-F238E27FC236}">
                <a16:creationId xmlns:a16="http://schemas.microsoft.com/office/drawing/2014/main" id="{B7F42A1E-9EEE-4196-62F2-58D4137A3C49}"/>
              </a:ext>
            </a:extLst>
          </p:cNvPr>
          <p:cNvSpPr txBox="1"/>
          <p:nvPr/>
        </p:nvSpPr>
        <p:spPr>
          <a:xfrm>
            <a:off x="385565" y="1549177"/>
            <a:ext cx="6722346" cy="1200329"/>
          </a:xfrm>
          <a:prstGeom prst="rect">
            <a:avLst/>
          </a:prstGeom>
          <a:noFill/>
        </p:spPr>
        <p:txBody>
          <a:bodyPr wrap="square">
            <a:spAutoFit/>
          </a:bodyPr>
          <a:lstStyle/>
          <a:p>
            <a:r>
              <a:rPr lang="da-DK" sz="1800" dirty="0">
                <a:effectLst/>
                <a:latin typeface="Verdana" panose="020B0604030504040204" pitchFamily="34" charset="0"/>
                <a:ea typeface="Times New Roman" panose="02020603050405020304" pitchFamily="18" charset="0"/>
                <a:cs typeface="Calibri" panose="020F0502020204030204" pitchFamily="34" charset="0"/>
              </a:rPr>
              <a:t>4 cifret UN nummer på batteriet. </a:t>
            </a:r>
            <a:endParaRPr lang="da-DK" sz="24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da-DK" sz="1800" dirty="0">
                <a:effectLst/>
                <a:latin typeface="Verdana" panose="020B0604030504040204" pitchFamily="34" charset="0"/>
                <a:ea typeface="Times New Roman" panose="02020603050405020304" pitchFamily="18" charset="0"/>
                <a:cs typeface="Calibri" panose="020F0502020204030204" pitchFamily="34" charset="0"/>
              </a:rPr>
              <a:t>Ud fra dette kan man se hvorledes batterierne skal håndteres og om der er forhold man skal være opmærksomme på ved fragt.</a:t>
            </a:r>
            <a:endParaRPr lang="da-DK"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Billede 6" descr="Et billede, der indeholder skærmbillede, Font/skrifttype, sort, Grafik&#10;&#10;Automatisk genereret beskrivelse">
            <a:extLst>
              <a:ext uri="{FF2B5EF4-FFF2-40B4-BE49-F238E27FC236}">
                <a16:creationId xmlns:a16="http://schemas.microsoft.com/office/drawing/2014/main" id="{D92E8952-46F6-2D04-DE4B-0B6DD3D48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293" y="1539003"/>
            <a:ext cx="5715000" cy="5705475"/>
          </a:xfrm>
          <a:prstGeom prst="rect">
            <a:avLst/>
          </a:prstGeom>
        </p:spPr>
      </p:pic>
      <p:sp>
        <p:nvSpPr>
          <p:cNvPr id="9" name="Tekstfelt 8">
            <a:extLst>
              <a:ext uri="{FF2B5EF4-FFF2-40B4-BE49-F238E27FC236}">
                <a16:creationId xmlns:a16="http://schemas.microsoft.com/office/drawing/2014/main" id="{E8812287-E6BD-6C94-3C0E-A202312ACE12}"/>
              </a:ext>
            </a:extLst>
          </p:cNvPr>
          <p:cNvSpPr txBox="1"/>
          <p:nvPr/>
        </p:nvSpPr>
        <p:spPr>
          <a:xfrm>
            <a:off x="3985965" y="5613952"/>
            <a:ext cx="6722346" cy="1477328"/>
          </a:xfrm>
          <a:prstGeom prst="rect">
            <a:avLst/>
          </a:prstGeom>
          <a:noFill/>
        </p:spPr>
        <p:txBody>
          <a:bodyPr wrap="square">
            <a:spAutoFit/>
          </a:bodyPr>
          <a:lstStyle/>
          <a:p>
            <a:r>
              <a:rPr lang="da-DK" b="0" i="0" dirty="0">
                <a:solidFill>
                  <a:srgbClr val="343C45"/>
                </a:solidFill>
                <a:effectLst/>
                <a:latin typeface="PT Sans" panose="020B0503020203020204" pitchFamily="34" charset="0"/>
              </a:rPr>
              <a:t>Fare mærkat til mærkning af farligt gods</a:t>
            </a:r>
            <a:br>
              <a:rPr lang="da-DK" dirty="0"/>
            </a:br>
            <a:r>
              <a:rPr lang="da-DK" b="0" i="0" dirty="0">
                <a:solidFill>
                  <a:srgbClr val="343C45"/>
                </a:solidFill>
                <a:effectLst/>
                <a:latin typeface="PT Sans" panose="020B0503020203020204" pitchFamily="34" charset="0"/>
              </a:rPr>
              <a:t>/ Dangerous Substances. mærkatet</a:t>
            </a:r>
            <a:br>
              <a:rPr lang="da-DK" dirty="0"/>
            </a:br>
            <a:r>
              <a:rPr lang="da-DK" b="0" i="0" dirty="0">
                <a:solidFill>
                  <a:srgbClr val="343C45"/>
                </a:solidFill>
                <a:effectLst/>
                <a:latin typeface="PT Sans" panose="020B0503020203020204" pitchFamily="34" charset="0"/>
              </a:rPr>
              <a:t>9A anvendes til forsendelser der</a:t>
            </a:r>
            <a:br>
              <a:rPr lang="da-DK" dirty="0"/>
            </a:br>
            <a:r>
              <a:rPr lang="da-DK" b="0" i="0" dirty="0">
                <a:solidFill>
                  <a:srgbClr val="343C45"/>
                </a:solidFill>
                <a:effectLst/>
                <a:latin typeface="PT Sans" panose="020B0503020203020204" pitchFamily="34" charset="0"/>
              </a:rPr>
              <a:t>indeholder lithiumbatterier, som</a:t>
            </a:r>
            <a:br>
              <a:rPr lang="da-DK" dirty="0"/>
            </a:br>
            <a:r>
              <a:rPr lang="da-DK" b="0" i="0" dirty="0">
                <a:solidFill>
                  <a:srgbClr val="343C45"/>
                </a:solidFill>
                <a:effectLst/>
                <a:latin typeface="PT Sans" panose="020B0503020203020204" pitchFamily="34" charset="0"/>
              </a:rPr>
              <a:t>overstiger småbatteri grænsen.</a:t>
            </a:r>
            <a:endParaRPr lang="da-DK" dirty="0"/>
          </a:p>
        </p:txBody>
      </p:sp>
      <p:sp>
        <p:nvSpPr>
          <p:cNvPr id="3" name="object 5">
            <a:extLst>
              <a:ext uri="{FF2B5EF4-FFF2-40B4-BE49-F238E27FC236}">
                <a16:creationId xmlns:a16="http://schemas.microsoft.com/office/drawing/2014/main" id="{4C511150-2E8F-E661-607E-BE593B371CCD}"/>
              </a:ext>
            </a:extLst>
          </p:cNvPr>
          <p:cNvSpPr/>
          <p:nvPr/>
        </p:nvSpPr>
        <p:spPr>
          <a:xfrm>
            <a:off x="12266885" y="109017"/>
            <a:ext cx="1016335" cy="500305"/>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93059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961" y="73411"/>
            <a:ext cx="9283976" cy="474489"/>
          </a:xfrm>
          <a:prstGeom prst="rect">
            <a:avLst/>
          </a:prstGeom>
        </p:spPr>
        <p:txBody>
          <a:bodyPr vert="horz" wrap="square" lIns="0" tIns="12700" rIns="0" bIns="0" rtlCol="0">
            <a:spAutoFit/>
          </a:bodyPr>
          <a:lstStyle/>
          <a:p>
            <a:pPr marL="12700">
              <a:spcBef>
                <a:spcPts val="100"/>
              </a:spcBef>
            </a:pPr>
            <a:r>
              <a:rPr lang="da-DK" spc="-5" dirty="0">
                <a:latin typeface="Franklin Gothic Book" panose="020B0503020102020204" pitchFamily="34" charset="0"/>
              </a:rPr>
              <a:t>Håndtering af batteri fragt?</a:t>
            </a:r>
            <a:endParaRPr spc="-5" dirty="0">
              <a:latin typeface="Franklin Gothic Book" panose="020B0503020102020204" pitchFamily="34" charset="0"/>
            </a:endParaRPr>
          </a:p>
        </p:txBody>
      </p:sp>
      <p:sp>
        <p:nvSpPr>
          <p:cNvPr id="5" name="object 5"/>
          <p:cNvSpPr/>
          <p:nvPr/>
        </p:nvSpPr>
        <p:spPr>
          <a:xfrm>
            <a:off x="12122869" y="275459"/>
            <a:ext cx="1016335" cy="500305"/>
          </a:xfrm>
          <a:prstGeom prst="rect">
            <a:avLst/>
          </a:prstGeom>
          <a:blipFill>
            <a:blip r:embed="rId3" cstate="print"/>
            <a:stretch>
              <a:fillRect/>
            </a:stretch>
          </a:blipFill>
        </p:spPr>
        <p:txBody>
          <a:bodyPr wrap="square" lIns="0" tIns="0" rIns="0" bIns="0" rtlCol="0"/>
          <a:lstStyle/>
          <a:p>
            <a:endParaRPr/>
          </a:p>
        </p:txBody>
      </p:sp>
      <p:pic>
        <p:nvPicPr>
          <p:cNvPr id="7" name="Billede 6" descr="Et billede, der indeholder skærmbillede, Font/skrifttype, sort, Grafik&#10;&#10;Automatisk genereret beskrivelse">
            <a:extLst>
              <a:ext uri="{FF2B5EF4-FFF2-40B4-BE49-F238E27FC236}">
                <a16:creationId xmlns:a16="http://schemas.microsoft.com/office/drawing/2014/main" id="{D92E8952-46F6-2D04-DE4B-0B6DD3D48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3" y="1329389"/>
            <a:ext cx="5400600" cy="5705475"/>
          </a:xfrm>
          <a:prstGeom prst="rect">
            <a:avLst/>
          </a:prstGeom>
        </p:spPr>
      </p:pic>
      <p:sp>
        <p:nvSpPr>
          <p:cNvPr id="6" name="Tekstfelt 5">
            <a:extLst>
              <a:ext uri="{FF2B5EF4-FFF2-40B4-BE49-F238E27FC236}">
                <a16:creationId xmlns:a16="http://schemas.microsoft.com/office/drawing/2014/main" id="{623015A0-0300-58C7-719A-AABDCB4295B1}"/>
              </a:ext>
            </a:extLst>
          </p:cNvPr>
          <p:cNvSpPr txBox="1"/>
          <p:nvPr/>
        </p:nvSpPr>
        <p:spPr>
          <a:xfrm>
            <a:off x="5482144" y="79893"/>
            <a:ext cx="5886228" cy="7486601"/>
          </a:xfrm>
          <a:prstGeom prst="rect">
            <a:avLst/>
          </a:prstGeom>
          <a:noFill/>
        </p:spPr>
        <p:txBody>
          <a:bodyPr wrap="square">
            <a:spAutoFit/>
          </a:bodyPr>
          <a:lstStyle/>
          <a:p>
            <a:pPr marL="285750" lvl="0" indent="-285750">
              <a:lnSpc>
                <a:spcPct val="107000"/>
              </a:lnSpc>
              <a:buFont typeface="Arial" panose="020B0604020202020204" pitchFamily="34" charset="0"/>
              <a:buChar char="•"/>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Ting der skal kontrolleres før emballering og forsendelse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Batteriet bliver ikke vådt af vand. Ingen elektrolytlækage fra batteriet.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Ingen rygning, ingen ild, ingen ”termisk reaktion på batteri.</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Batteriet lider ikke af beskadigelse, deformation, revner, korruption og er ikke adskilt.</a:t>
            </a:r>
            <a:endParaRPr lang="da-DK"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Batteriet er korrekt isoleret.(Stiktilslutninger).</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07000"/>
              </a:lnSpc>
              <a:buFont typeface="Arial" panose="020B0604020202020204" pitchFamily="34" charset="0"/>
              <a:buChar char="•"/>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Servicestikkets greb er fjernet.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Servicestik-grebsområdet er tilstrækkeligt isoleret med isoleringstape.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Terminaler og stik er tilstrækkeligt isolerede med isoleringstape.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Huller som ventilationshul lukkes med tape.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07000"/>
              </a:lnSpc>
              <a:buFont typeface="Arial" panose="020B0604020202020204" pitchFamily="34" charset="0"/>
              <a:buChar cha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pPr>
            <a:r>
              <a:rPr lang="da-DK" sz="1800" dirty="0">
                <a:effectLst/>
                <a:latin typeface="Franklin Gothic Demi" panose="020B0703020102020204" pitchFamily="34" charset="0"/>
                <a:ea typeface="Calibri" panose="020F0502020204030204" pitchFamily="34" charset="0"/>
                <a:cs typeface="Times New Roman" panose="02020603050405020304" pitchFamily="18" charset="0"/>
              </a:rPr>
              <a:t>Der er ingen anden misdannelse.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5">
            <p14:nvContentPartPr>
              <p14:cNvPr id="3" name="Håndskrift 2">
                <a:extLst>
                  <a:ext uri="{FF2B5EF4-FFF2-40B4-BE49-F238E27FC236}">
                    <a16:creationId xmlns:a16="http://schemas.microsoft.com/office/drawing/2014/main" id="{4A090A2F-2DAB-CB58-045C-9E21DFC9C8D5}"/>
                  </a:ext>
                </a:extLst>
              </p14:cNvPr>
              <p14:cNvContentPartPr/>
              <p14:nvPr/>
            </p14:nvContentPartPr>
            <p14:xfrm>
              <a:off x="10363680" y="7393680"/>
              <a:ext cx="23040" cy="360"/>
            </p14:xfrm>
          </p:contentPart>
        </mc:Choice>
        <mc:Fallback xmlns="">
          <p:pic>
            <p:nvPicPr>
              <p:cNvPr id="3" name="Håndskrift 2">
                <a:extLst>
                  <a:ext uri="{FF2B5EF4-FFF2-40B4-BE49-F238E27FC236}">
                    <a16:creationId xmlns:a16="http://schemas.microsoft.com/office/drawing/2014/main" id="{4A090A2F-2DAB-CB58-045C-9E21DFC9C8D5}"/>
                  </a:ext>
                </a:extLst>
              </p:cNvPr>
              <p:cNvPicPr/>
              <p:nvPr/>
            </p:nvPicPr>
            <p:blipFill>
              <a:blip r:embed="rId6"/>
              <a:stretch>
                <a:fillRect/>
              </a:stretch>
            </p:blipFill>
            <p:spPr>
              <a:xfrm>
                <a:off x="10354320" y="7384320"/>
                <a:ext cx="41760" cy="19080"/>
              </a:xfrm>
              <a:prstGeom prst="rect">
                <a:avLst/>
              </a:prstGeom>
            </p:spPr>
          </p:pic>
        </mc:Fallback>
      </mc:AlternateContent>
    </p:spTree>
    <p:extLst>
      <p:ext uri="{BB962C8B-B14F-4D97-AF65-F5344CB8AC3E}">
        <p14:creationId xmlns:p14="http://schemas.microsoft.com/office/powerpoint/2010/main" val="929792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961" y="73411"/>
            <a:ext cx="9283976" cy="1043363"/>
          </a:xfrm>
          <a:prstGeom prst="rect">
            <a:avLst/>
          </a:prstGeom>
        </p:spPr>
        <p:txBody>
          <a:bodyPr vert="horz" wrap="square" lIns="0" tIns="12700" rIns="0" bIns="0" rtlCol="0">
            <a:spAutoFit/>
          </a:bodyPr>
          <a:lstStyle/>
          <a:p>
            <a:pPr>
              <a:lnSpc>
                <a:spcPct val="107000"/>
              </a:lnSpc>
              <a:spcAft>
                <a:spcPts val="800"/>
              </a:spcAft>
            </a:pPr>
            <a:r>
              <a:rPr lang="da-DK" sz="3200" dirty="0">
                <a:effectLst/>
                <a:latin typeface="Calibri" panose="020F0502020204030204" pitchFamily="34" charset="0"/>
                <a:ea typeface="Calibri" panose="020F0502020204030204" pitchFamily="34" charset="0"/>
                <a:cs typeface="Times New Roman" panose="02020603050405020304" pitchFamily="18" charset="0"/>
              </a:rPr>
              <a:t>Følgende giver retningslinjer for opbevaring af batteriet efter fjernelse fra køretøjet:</a:t>
            </a:r>
            <a:endParaRPr lang="da-DK"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object 5"/>
          <p:cNvSpPr/>
          <p:nvPr/>
        </p:nvSpPr>
        <p:spPr>
          <a:xfrm>
            <a:off x="12122869" y="275459"/>
            <a:ext cx="1016335" cy="500305"/>
          </a:xfrm>
          <a:prstGeom prst="rect">
            <a:avLst/>
          </a:prstGeom>
          <a:blipFill>
            <a:blip r:embed="rId3" cstate="print"/>
            <a:stretch>
              <a:fillRect/>
            </a:stretch>
          </a:blipFill>
        </p:spPr>
        <p:txBody>
          <a:bodyPr wrap="square" lIns="0" tIns="0" rIns="0" bIns="0" rtlCol="0"/>
          <a:lstStyle/>
          <a:p>
            <a:endParaRPr/>
          </a:p>
        </p:txBody>
      </p:sp>
      <p:sp>
        <p:nvSpPr>
          <p:cNvPr id="4" name="Tekstfelt 3">
            <a:extLst>
              <a:ext uri="{FF2B5EF4-FFF2-40B4-BE49-F238E27FC236}">
                <a16:creationId xmlns:a16="http://schemas.microsoft.com/office/drawing/2014/main" id="{BF8C5194-A892-C659-004A-BE3760107F40}"/>
              </a:ext>
            </a:extLst>
          </p:cNvPr>
          <p:cNvSpPr txBox="1"/>
          <p:nvPr/>
        </p:nvSpPr>
        <p:spPr>
          <a:xfrm>
            <a:off x="6146205" y="901105"/>
            <a:ext cx="6804990" cy="6245877"/>
          </a:xfrm>
          <a:prstGeom prst="rect">
            <a:avLst/>
          </a:prstGeom>
          <a:noFill/>
        </p:spPr>
        <p:txBody>
          <a:bodyPr wrap="square">
            <a:spAutoFit/>
          </a:bodyPr>
          <a:lstStyle/>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Retningslinjer for opbevaring af batteriet</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Lad være med at stable batterierne.</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Anbring ikke noget på batteriet.</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Opbevar batteriet, hvor det opbevares tørt og ikke udsættes for høje temperaturer maks. 30 grader, ild og direkte sollys.</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Beskyt batteriet mod mekaniske belastninger og skader (punkteret eller knust).</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Hold batteriet væk fra vand og regn.</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Placer aldrig direkte på gulvet. Placer en højspændingsgummiisoleringsmåtte under batteriet.</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Opbevar altid batteriet i dets normalt installerede retning, vend aldrig </a:t>
            </a:r>
            <a:r>
              <a:rPr lang="da-DK" dirty="0">
                <a:latin typeface="Calibri" panose="020F0502020204030204" pitchFamily="34" charset="0"/>
                <a:ea typeface="Calibri" panose="020F0502020204030204" pitchFamily="34" charset="0"/>
                <a:cs typeface="Times New Roman" panose="02020603050405020304" pitchFamily="18" charset="0"/>
              </a:rPr>
              <a:t>batteriet på hovedet.</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Opbevar batteriet i et godt ventilerede områder.</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Opbevar kun batterier, der er tilstrækkeligt isolerede mod kortslutning.</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Dæk batteriet med en højspændingsgummiisoleringsmåtte.</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Afmærk opbevaringen med et advarselsskilt</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Billede 8" descr="Et billede, der indeholder Trafikskilt, skiltning, skilt/tegn, linje/række&#10;&#10;Automatisk genereret beskrivelse">
            <a:extLst>
              <a:ext uri="{FF2B5EF4-FFF2-40B4-BE49-F238E27FC236}">
                <a16:creationId xmlns:a16="http://schemas.microsoft.com/office/drawing/2014/main" id="{5FDC5412-49FC-0C68-369B-2CCAE4B15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41265"/>
            <a:ext cx="6052302" cy="5228845"/>
          </a:xfrm>
          <a:prstGeom prst="rect">
            <a:avLst/>
          </a:prstGeom>
        </p:spPr>
      </p:pic>
    </p:spTree>
    <p:extLst>
      <p:ext uri="{BB962C8B-B14F-4D97-AF65-F5344CB8AC3E}">
        <p14:creationId xmlns:p14="http://schemas.microsoft.com/office/powerpoint/2010/main" val="1013841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7C00F990-8E81-42EC-9491-CEDB30BC4A0A}"/>
              </a:ext>
            </a:extLst>
          </p:cNvPr>
          <p:cNvSpPr/>
          <p:nvPr/>
        </p:nvSpPr>
        <p:spPr>
          <a:xfrm>
            <a:off x="12266885" y="109017"/>
            <a:ext cx="1016335" cy="500305"/>
          </a:xfrm>
          <a:prstGeom prst="rect">
            <a:avLst/>
          </a:prstGeom>
          <a:blipFill>
            <a:blip r:embed="rId3" cstate="print"/>
            <a:stretch>
              <a:fillRect/>
            </a:stretch>
          </a:blipFill>
        </p:spPr>
        <p:txBody>
          <a:bodyPr wrap="square" lIns="0" tIns="0" rIns="0" bIns="0" rtlCol="0"/>
          <a:lstStyle/>
          <a:p>
            <a:endParaRPr/>
          </a:p>
        </p:txBody>
      </p:sp>
      <p:sp>
        <p:nvSpPr>
          <p:cNvPr id="8" name="object 3">
            <a:extLst>
              <a:ext uri="{FF2B5EF4-FFF2-40B4-BE49-F238E27FC236}">
                <a16:creationId xmlns:a16="http://schemas.microsoft.com/office/drawing/2014/main" id="{8E884AAF-C3AA-43C5-ABA4-E32957312441}"/>
              </a:ext>
            </a:extLst>
          </p:cNvPr>
          <p:cNvSpPr txBox="1">
            <a:spLocks noGrp="1"/>
          </p:cNvSpPr>
          <p:nvPr>
            <p:ph type="title"/>
          </p:nvPr>
        </p:nvSpPr>
        <p:spPr>
          <a:xfrm>
            <a:off x="0" y="457201"/>
            <a:ext cx="13444537" cy="482600"/>
          </a:xfrm>
          <a:prstGeom prst="rect">
            <a:avLst/>
          </a:prstGeom>
        </p:spPr>
        <p:txBody>
          <a:bodyPr vert="horz" wrap="square" lIns="0" tIns="12700" rIns="0" bIns="0" rtlCol="0">
            <a:spAutoFit/>
          </a:bodyPr>
          <a:lstStyle/>
          <a:p>
            <a:pPr marL="12700" algn="ctr">
              <a:spcBef>
                <a:spcPts val="100"/>
              </a:spcBef>
            </a:pPr>
            <a:r>
              <a:rPr lang="da-DK" spc="-5" dirty="0">
                <a:solidFill>
                  <a:srgbClr val="F8F4FE"/>
                </a:solidFill>
                <a:latin typeface="Franklin Gothic Book" panose="020B0503020102020204" pitchFamily="34" charset="0"/>
              </a:rPr>
              <a:t>Kendskab til el/hybrid biler?</a:t>
            </a:r>
            <a:endParaRPr spc="-5" dirty="0">
              <a:solidFill>
                <a:srgbClr val="F8F4FE"/>
              </a:solidFill>
              <a:latin typeface="Franklin Gothic Book" panose="020B0503020102020204" pitchFamily="34" charset="0"/>
            </a:endParaRPr>
          </a:p>
        </p:txBody>
      </p:sp>
      <p:pic>
        <p:nvPicPr>
          <p:cNvPr id="3" name="Billede 2" descr="Et billede, der indeholder bil, transport&#10;&#10;Automatisk genereret beskrivelse">
            <a:extLst>
              <a:ext uri="{FF2B5EF4-FFF2-40B4-BE49-F238E27FC236}">
                <a16:creationId xmlns:a16="http://schemas.microsoft.com/office/drawing/2014/main" id="{ACC7155C-2859-4006-8036-7B3897197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33153"/>
            <a:ext cx="6727386" cy="6229698"/>
          </a:xfrm>
          <a:prstGeom prst="rect">
            <a:avLst/>
          </a:prstGeom>
        </p:spPr>
      </p:pic>
      <p:pic>
        <p:nvPicPr>
          <p:cNvPr id="5" name="Billede 4" descr="Et billede, der indeholder bil, vej, tag&#10;&#10;Automatisk genereret beskrivelse">
            <a:extLst>
              <a:ext uri="{FF2B5EF4-FFF2-40B4-BE49-F238E27FC236}">
                <a16:creationId xmlns:a16="http://schemas.microsoft.com/office/drawing/2014/main" id="{A5296CD1-F92B-4880-BCA2-FAE234C6FC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3721" y="1333153"/>
            <a:ext cx="7360817" cy="62296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F90253B-4318-4B60-836C-51552AAC9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885"/>
            <a:ext cx="5187006" cy="43661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C16DB93F-A3B3-4FCE-A8C1-3CA19CAB5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0989" y="1810361"/>
            <a:ext cx="4563549" cy="306843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8A3F2288-970A-4B6A-BA7E-07813086A3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013" y="2791861"/>
            <a:ext cx="4702095" cy="477099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5">
            <a:extLst>
              <a:ext uri="{FF2B5EF4-FFF2-40B4-BE49-F238E27FC236}">
                <a16:creationId xmlns:a16="http://schemas.microsoft.com/office/drawing/2014/main" id="{E376CB62-9069-F517-B37B-FDD5E32B1F06}"/>
              </a:ext>
            </a:extLst>
          </p:cNvPr>
          <p:cNvSpPr/>
          <p:nvPr/>
        </p:nvSpPr>
        <p:spPr>
          <a:xfrm>
            <a:off x="12266885" y="109017"/>
            <a:ext cx="1016335" cy="500305"/>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28853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ekst, udendørs, jord, kantsten&#10;&#10;Automatisk genereret beskrivelse">
            <a:extLst>
              <a:ext uri="{FF2B5EF4-FFF2-40B4-BE49-F238E27FC236}">
                <a16:creationId xmlns:a16="http://schemas.microsoft.com/office/drawing/2014/main" id="{0705CC3A-BDAC-4FB7-BB30-AAC0C8869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4975"/>
            <a:ext cx="6855911" cy="5567875"/>
          </a:xfrm>
          <a:prstGeom prst="rect">
            <a:avLst/>
          </a:prstGeom>
        </p:spPr>
      </p:pic>
      <p:pic>
        <p:nvPicPr>
          <p:cNvPr id="7" name="Billede 6" descr="Et billede, der indeholder rød, kantsten&#10;&#10;Automatisk genereret beskrivelse">
            <a:extLst>
              <a:ext uri="{FF2B5EF4-FFF2-40B4-BE49-F238E27FC236}">
                <a16:creationId xmlns:a16="http://schemas.microsoft.com/office/drawing/2014/main" id="{D481D917-2F28-4AD4-BB14-C820BDBEC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5911" y="1994975"/>
            <a:ext cx="6588627" cy="5567875"/>
          </a:xfrm>
          <a:prstGeom prst="rect">
            <a:avLst/>
          </a:prstGeom>
        </p:spPr>
      </p:pic>
      <p:sp>
        <p:nvSpPr>
          <p:cNvPr id="2" name="object 5">
            <a:extLst>
              <a:ext uri="{FF2B5EF4-FFF2-40B4-BE49-F238E27FC236}">
                <a16:creationId xmlns:a16="http://schemas.microsoft.com/office/drawing/2014/main" id="{36E6A627-3200-DBA0-716F-C09F6B5AC23E}"/>
              </a:ext>
            </a:extLst>
          </p:cNvPr>
          <p:cNvSpPr/>
          <p:nvPr/>
        </p:nvSpPr>
        <p:spPr>
          <a:xfrm>
            <a:off x="12266885" y="109017"/>
            <a:ext cx="1016335" cy="50030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56605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er 2" title="Fuldskala forsøg med elbil 3">
            <a:hlinkClick r:id="" action="ppaction://media"/>
            <a:extLst>
              <a:ext uri="{FF2B5EF4-FFF2-40B4-BE49-F238E27FC236}">
                <a16:creationId xmlns:a16="http://schemas.microsoft.com/office/drawing/2014/main" id="{CCAB9FDB-188D-444F-6121-8BD8E79A9741}"/>
              </a:ext>
            </a:extLst>
          </p:cNvPr>
          <p:cNvPicPr>
            <a:picLocks noRot="1" noChangeAspect="1"/>
          </p:cNvPicPr>
          <p:nvPr>
            <a:videoFile r:link="rId1"/>
          </p:nvPr>
        </p:nvPicPr>
        <p:blipFill>
          <a:blip r:embed="rId4"/>
          <a:stretch>
            <a:fillRect/>
          </a:stretch>
        </p:blipFill>
        <p:spPr>
          <a:xfrm>
            <a:off x="337" y="766480"/>
            <a:ext cx="13444201" cy="6796370"/>
          </a:xfrm>
          <a:prstGeom prst="rect">
            <a:avLst/>
          </a:prstGeom>
        </p:spPr>
      </p:pic>
      <p:sp>
        <p:nvSpPr>
          <p:cNvPr id="4" name="Tekstfelt 3">
            <a:extLst>
              <a:ext uri="{FF2B5EF4-FFF2-40B4-BE49-F238E27FC236}">
                <a16:creationId xmlns:a16="http://schemas.microsoft.com/office/drawing/2014/main" id="{2A65D6ED-F3F2-4902-7065-229ABBF8C4C6}"/>
              </a:ext>
            </a:extLst>
          </p:cNvPr>
          <p:cNvSpPr txBox="1"/>
          <p:nvPr/>
        </p:nvSpPr>
        <p:spPr>
          <a:xfrm>
            <a:off x="0" y="282758"/>
            <a:ext cx="13444201" cy="483722"/>
          </a:xfrm>
          <a:prstGeom prst="rect">
            <a:avLst/>
          </a:prstGeom>
          <a:noFill/>
        </p:spPr>
        <p:txBody>
          <a:bodyPr rot="0" spcFirstLastPara="0" vertOverflow="overflow" horzOverflow="overflow" vert="horz" wrap="square" lIns="75629" tIns="37814" rIns="75629" bIns="37814" numCol="1" spcCol="0" rtlCol="0" fromWordArt="0" anchor="t" anchorCtr="0" forceAA="0" compatLnSpc="1">
            <a:prstTxWarp prst="textNoShape">
              <a:avLst/>
            </a:prstTxWarp>
            <a:spAutoFit/>
          </a:bodyPr>
          <a:lstStyle/>
          <a:p>
            <a:pPr algn="ctr"/>
            <a:r>
              <a:rPr lang="en-US" sz="2647" b="1" dirty="0" err="1">
                <a:solidFill>
                  <a:schemeClr val="bg1"/>
                </a:solidFill>
              </a:rPr>
              <a:t>Fald</a:t>
            </a:r>
            <a:r>
              <a:rPr lang="en-US" sz="2647" b="1" dirty="0">
                <a:solidFill>
                  <a:schemeClr val="bg1"/>
                </a:solidFill>
              </a:rPr>
              <a:t> </a:t>
            </a:r>
            <a:r>
              <a:rPr lang="en-US" sz="2647" b="1" dirty="0" err="1">
                <a:solidFill>
                  <a:schemeClr val="bg1"/>
                </a:solidFill>
              </a:rPr>
              <a:t>fra</a:t>
            </a:r>
            <a:r>
              <a:rPr lang="en-US" sz="2647" b="1" dirty="0">
                <a:solidFill>
                  <a:schemeClr val="bg1"/>
                </a:solidFill>
              </a:rPr>
              <a:t> </a:t>
            </a:r>
            <a:r>
              <a:rPr lang="en-US" sz="2647" b="1" dirty="0" err="1">
                <a:solidFill>
                  <a:schemeClr val="bg1"/>
                </a:solidFill>
              </a:rPr>
              <a:t>højde</a:t>
            </a:r>
            <a:r>
              <a:rPr lang="en-US" sz="2647" b="1" dirty="0">
                <a:solidFill>
                  <a:schemeClr val="bg1"/>
                </a:solidFill>
              </a:rPr>
              <a:t>, </a:t>
            </a:r>
            <a:r>
              <a:rPr lang="en-US" sz="2647" b="1" dirty="0" err="1">
                <a:solidFill>
                  <a:schemeClr val="bg1"/>
                </a:solidFill>
              </a:rPr>
              <a:t>svarende</a:t>
            </a:r>
            <a:r>
              <a:rPr lang="en-US" sz="2647" b="1" dirty="0">
                <a:solidFill>
                  <a:schemeClr val="bg1"/>
                </a:solidFill>
              </a:rPr>
              <a:t> </a:t>
            </a:r>
            <a:r>
              <a:rPr lang="en-US" sz="2647" b="1" dirty="0" err="1">
                <a:solidFill>
                  <a:schemeClr val="bg1"/>
                </a:solidFill>
              </a:rPr>
              <a:t>til</a:t>
            </a:r>
            <a:r>
              <a:rPr lang="en-US" sz="2647" b="1" dirty="0">
                <a:solidFill>
                  <a:schemeClr val="bg1"/>
                </a:solidFill>
              </a:rPr>
              <a:t> </a:t>
            </a:r>
            <a:r>
              <a:rPr lang="en-US" sz="2647" b="1" dirty="0" err="1">
                <a:solidFill>
                  <a:schemeClr val="bg1"/>
                </a:solidFill>
              </a:rPr>
              <a:t>bagfra</a:t>
            </a:r>
            <a:r>
              <a:rPr lang="en-US" sz="2647" b="1" dirty="0">
                <a:solidFill>
                  <a:schemeClr val="bg1"/>
                </a:solidFill>
              </a:rPr>
              <a:t> </a:t>
            </a:r>
            <a:r>
              <a:rPr lang="en-US" sz="2647" b="1" dirty="0" err="1">
                <a:solidFill>
                  <a:schemeClr val="bg1"/>
                </a:solidFill>
              </a:rPr>
              <a:t>kollision</a:t>
            </a:r>
            <a:r>
              <a:rPr lang="en-US" sz="2647" b="1" dirty="0">
                <a:solidFill>
                  <a:schemeClr val="bg1"/>
                </a:solidFill>
              </a:rPr>
              <a:t> med 75 </a:t>
            </a:r>
            <a:r>
              <a:rPr lang="en-US" sz="2647" b="1" dirty="0" err="1">
                <a:solidFill>
                  <a:schemeClr val="bg1"/>
                </a:solidFill>
              </a:rPr>
              <a:t>kmt</a:t>
            </a:r>
            <a:r>
              <a:rPr lang="en-US" sz="2647" b="1" dirty="0">
                <a:solidFill>
                  <a:schemeClr val="bg1"/>
                </a:solidFill>
              </a:rPr>
              <a:t>. </a:t>
            </a:r>
            <a:endParaRPr lang="da-DK" sz="2647" b="1" dirty="0">
              <a:solidFill>
                <a:schemeClr val="bg1"/>
              </a:solidFill>
            </a:endParaRPr>
          </a:p>
        </p:txBody>
      </p:sp>
      <p:sp>
        <p:nvSpPr>
          <p:cNvPr id="2" name="object 5">
            <a:extLst>
              <a:ext uri="{FF2B5EF4-FFF2-40B4-BE49-F238E27FC236}">
                <a16:creationId xmlns:a16="http://schemas.microsoft.com/office/drawing/2014/main" id="{14E04A2C-0F1E-CB96-BF15-D0B06AAA0F71}"/>
              </a:ext>
            </a:extLst>
          </p:cNvPr>
          <p:cNvSpPr/>
          <p:nvPr/>
        </p:nvSpPr>
        <p:spPr>
          <a:xfrm>
            <a:off x="12266885" y="109017"/>
            <a:ext cx="1016335" cy="50030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82070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7613" y="488264"/>
            <a:ext cx="9283976" cy="474489"/>
          </a:xfrm>
          <a:prstGeom prst="rect">
            <a:avLst/>
          </a:prstGeom>
        </p:spPr>
        <p:txBody>
          <a:bodyPr vert="horz" wrap="square" lIns="0" tIns="12700" rIns="0" bIns="0" rtlCol="0">
            <a:spAutoFit/>
          </a:bodyPr>
          <a:lstStyle/>
          <a:p>
            <a:pPr marL="12700">
              <a:spcBef>
                <a:spcPts val="100"/>
              </a:spcBef>
            </a:pPr>
            <a:r>
              <a:rPr lang="da-DK" spc="-5" dirty="0">
                <a:latin typeface="Franklin Gothic Book" panose="020B0503020102020204" pitchFamily="34" charset="0"/>
              </a:rPr>
              <a:t>Euro Rescue APP</a:t>
            </a:r>
            <a:endParaRPr spc="-5" dirty="0">
              <a:latin typeface="Franklin Gothic Book" panose="020B0503020102020204" pitchFamily="34" charset="0"/>
            </a:endParaRPr>
          </a:p>
        </p:txBody>
      </p:sp>
      <p:pic>
        <p:nvPicPr>
          <p:cNvPr id="10" name="Billede 9">
            <a:extLst>
              <a:ext uri="{FF2B5EF4-FFF2-40B4-BE49-F238E27FC236}">
                <a16:creationId xmlns:a16="http://schemas.microsoft.com/office/drawing/2014/main" id="{B6ADCC6C-5522-4568-4F9B-F94F1CA76733}"/>
              </a:ext>
            </a:extLst>
          </p:cNvPr>
          <p:cNvPicPr>
            <a:picLocks noChangeAspect="1"/>
          </p:cNvPicPr>
          <p:nvPr/>
        </p:nvPicPr>
        <p:blipFill>
          <a:blip r:embed="rId3"/>
          <a:stretch>
            <a:fillRect/>
          </a:stretch>
        </p:blipFill>
        <p:spPr>
          <a:xfrm>
            <a:off x="1" y="2189668"/>
            <a:ext cx="13444538" cy="5373181"/>
          </a:xfrm>
          <a:prstGeom prst="rect">
            <a:avLst/>
          </a:prstGeom>
        </p:spPr>
      </p:pic>
      <p:pic>
        <p:nvPicPr>
          <p:cNvPr id="1026" name="Picture 2" descr="Euro NCAP launches pan-European rescue app | Fleet Europe">
            <a:extLst>
              <a:ext uri="{FF2B5EF4-FFF2-40B4-BE49-F238E27FC236}">
                <a16:creationId xmlns:a16="http://schemas.microsoft.com/office/drawing/2014/main" id="{95BB6B9F-D92A-D57E-7538-E30F8C4D0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981" y="1"/>
            <a:ext cx="6007768" cy="2189668"/>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5">
            <a:extLst>
              <a:ext uri="{FF2B5EF4-FFF2-40B4-BE49-F238E27FC236}">
                <a16:creationId xmlns:a16="http://schemas.microsoft.com/office/drawing/2014/main" id="{CFBEC9E9-2DCC-CD19-CEFB-DE3A6B93700E}"/>
              </a:ext>
            </a:extLst>
          </p:cNvPr>
          <p:cNvSpPr/>
          <p:nvPr/>
        </p:nvSpPr>
        <p:spPr>
          <a:xfrm>
            <a:off x="12266885" y="109017"/>
            <a:ext cx="1016335" cy="50030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09378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10501" y="469057"/>
            <a:ext cx="3375213" cy="474489"/>
          </a:xfrm>
          <a:prstGeom prst="rect">
            <a:avLst/>
          </a:prstGeom>
        </p:spPr>
        <p:txBody>
          <a:bodyPr vert="horz" wrap="square" lIns="0" tIns="12700" rIns="0" bIns="0" rtlCol="0">
            <a:spAutoFit/>
          </a:bodyPr>
          <a:lstStyle/>
          <a:p>
            <a:pPr marL="12700">
              <a:spcBef>
                <a:spcPts val="100"/>
              </a:spcBef>
            </a:pPr>
            <a:r>
              <a:rPr lang="da-DK" spc="-5" dirty="0">
                <a:latin typeface="Franklin Gothic Book" panose="020B0503020102020204" pitchFamily="34" charset="0"/>
              </a:rPr>
              <a:t>Forside Euro Rescue</a:t>
            </a:r>
            <a:endParaRPr spc="-5" dirty="0">
              <a:latin typeface="Franklin Gothic Book" panose="020B0503020102020204" pitchFamily="34" charset="0"/>
            </a:endParaRPr>
          </a:p>
        </p:txBody>
      </p:sp>
      <p:sp>
        <p:nvSpPr>
          <p:cNvPr id="3" name="object 5">
            <a:extLst>
              <a:ext uri="{FF2B5EF4-FFF2-40B4-BE49-F238E27FC236}">
                <a16:creationId xmlns:a16="http://schemas.microsoft.com/office/drawing/2014/main" id="{CFBEC9E9-2DCC-CD19-CEFB-DE3A6B93700E}"/>
              </a:ext>
            </a:extLst>
          </p:cNvPr>
          <p:cNvSpPr/>
          <p:nvPr/>
        </p:nvSpPr>
        <p:spPr>
          <a:xfrm>
            <a:off x="12266885" y="109017"/>
            <a:ext cx="1016335" cy="500305"/>
          </a:xfrm>
          <a:prstGeom prst="rect">
            <a:avLst/>
          </a:prstGeom>
          <a:blipFill>
            <a:blip r:embed="rId3" cstate="print"/>
            <a:stretch>
              <a:fillRect/>
            </a:stretch>
          </a:blipFill>
        </p:spPr>
        <p:txBody>
          <a:bodyPr wrap="square" lIns="0" tIns="0" rIns="0" bIns="0" rtlCol="0"/>
          <a:lstStyle/>
          <a:p>
            <a:endParaRPr/>
          </a:p>
        </p:txBody>
      </p:sp>
      <p:pic>
        <p:nvPicPr>
          <p:cNvPr id="5" name="Billede 4" descr="Et billede, der indeholder tekst, skærmbillede, design&#10;&#10;Automatisk genereret beskrivelse">
            <a:extLst>
              <a:ext uri="{FF2B5EF4-FFF2-40B4-BE49-F238E27FC236}">
                <a16:creationId xmlns:a16="http://schemas.microsoft.com/office/drawing/2014/main" id="{A2CF0DA0-AE2B-F760-B45C-000B3E39B7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176464" cy="7562850"/>
          </a:xfrm>
          <a:prstGeom prst="rect">
            <a:avLst/>
          </a:prstGeom>
        </p:spPr>
      </p:pic>
      <p:pic>
        <p:nvPicPr>
          <p:cNvPr id="7" name="Billede 6" descr="Et billede, der indeholder tekst, køretøj, Landkøretøj, hjul&#10;&#10;Automatisk genereret beskrivelse">
            <a:extLst>
              <a:ext uri="{FF2B5EF4-FFF2-40B4-BE49-F238E27FC236}">
                <a16:creationId xmlns:a16="http://schemas.microsoft.com/office/drawing/2014/main" id="{66A89AC0-AB28-3418-498B-C97CD6D21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6464" y="10788"/>
            <a:ext cx="4296390" cy="7562850"/>
          </a:xfrm>
          <a:prstGeom prst="rect">
            <a:avLst/>
          </a:prstGeom>
        </p:spPr>
      </p:pic>
      <p:sp>
        <p:nvSpPr>
          <p:cNvPr id="8" name="Tekstfelt 7">
            <a:extLst>
              <a:ext uri="{FF2B5EF4-FFF2-40B4-BE49-F238E27FC236}">
                <a16:creationId xmlns:a16="http://schemas.microsoft.com/office/drawing/2014/main" id="{AC10C43A-195F-CE96-7E0A-58ED7D0EB093}"/>
              </a:ext>
            </a:extLst>
          </p:cNvPr>
          <p:cNvSpPr txBox="1"/>
          <p:nvPr/>
        </p:nvSpPr>
        <p:spPr>
          <a:xfrm>
            <a:off x="9026525" y="1981225"/>
            <a:ext cx="3306657" cy="3139321"/>
          </a:xfrm>
          <a:prstGeom prst="rect">
            <a:avLst/>
          </a:prstGeom>
          <a:noFill/>
        </p:spPr>
        <p:txBody>
          <a:bodyPr wrap="square" rtlCol="0">
            <a:spAutoFit/>
          </a:bodyPr>
          <a:lstStyle/>
          <a:p>
            <a:r>
              <a:rPr lang="da-DK" dirty="0"/>
              <a:t>Forsiden på Euro Rescue Appen ser således ud, alle bilfabrikanter er tilgængelige og når der er valgt et mærke og model kommer rednings arket frem, som ses ved valget af vores ID5er.</a:t>
            </a:r>
          </a:p>
          <a:p>
            <a:endParaRPr lang="da-DK" dirty="0"/>
          </a:p>
          <a:p>
            <a:r>
              <a:rPr lang="da-DK" dirty="0"/>
              <a:t>Den viser symbolet for elektricitet når det er en Hybrid/Elbil eller hvis der er højvolt til stede. </a:t>
            </a:r>
          </a:p>
        </p:txBody>
      </p:sp>
    </p:spTree>
    <p:extLst>
      <p:ext uri="{BB962C8B-B14F-4D97-AF65-F5344CB8AC3E}">
        <p14:creationId xmlns:p14="http://schemas.microsoft.com/office/powerpoint/2010/main" val="3865795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CFBEC9E9-2DCC-CD19-CEFB-DE3A6B93700E}"/>
              </a:ext>
            </a:extLst>
          </p:cNvPr>
          <p:cNvSpPr/>
          <p:nvPr/>
        </p:nvSpPr>
        <p:spPr>
          <a:xfrm>
            <a:off x="12266885" y="109017"/>
            <a:ext cx="1016335" cy="500305"/>
          </a:xfrm>
          <a:prstGeom prst="rect">
            <a:avLst/>
          </a:prstGeom>
          <a:blipFill>
            <a:blip r:embed="rId3" cstate="print"/>
            <a:stretch>
              <a:fillRect/>
            </a:stretch>
          </a:blipFill>
        </p:spPr>
        <p:txBody>
          <a:bodyPr wrap="square" lIns="0" tIns="0" rIns="0" bIns="0" rtlCol="0"/>
          <a:lstStyle/>
          <a:p>
            <a:endParaRPr/>
          </a:p>
        </p:txBody>
      </p:sp>
      <p:pic>
        <p:nvPicPr>
          <p:cNvPr id="7" name="Billede 6" descr="Et billede, der indeholder tekst, computer, skærmbillede, Website&#10;&#10;Automatisk genereret beskrivelse">
            <a:extLst>
              <a:ext uri="{FF2B5EF4-FFF2-40B4-BE49-F238E27FC236}">
                <a16:creationId xmlns:a16="http://schemas.microsoft.com/office/drawing/2014/main" id="{6779A127-D181-4F94-3307-745C788F3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6073" y="0"/>
            <a:ext cx="5635925" cy="7562850"/>
          </a:xfrm>
          <a:prstGeom prst="rect">
            <a:avLst/>
          </a:prstGeom>
        </p:spPr>
      </p:pic>
      <p:sp>
        <p:nvSpPr>
          <p:cNvPr id="9" name="Tekstfelt 8">
            <a:extLst>
              <a:ext uri="{FF2B5EF4-FFF2-40B4-BE49-F238E27FC236}">
                <a16:creationId xmlns:a16="http://schemas.microsoft.com/office/drawing/2014/main" id="{8C6E9650-77A6-6A33-6540-4F749B8F78F8}"/>
              </a:ext>
            </a:extLst>
          </p:cNvPr>
          <p:cNvSpPr txBox="1"/>
          <p:nvPr/>
        </p:nvSpPr>
        <p:spPr>
          <a:xfrm>
            <a:off x="10898733" y="1261145"/>
            <a:ext cx="2384487" cy="4247317"/>
          </a:xfrm>
          <a:prstGeom prst="rect">
            <a:avLst/>
          </a:prstGeom>
          <a:noFill/>
        </p:spPr>
        <p:txBody>
          <a:bodyPr wrap="square" rtlCol="0">
            <a:spAutoFit/>
          </a:bodyPr>
          <a:lstStyle/>
          <a:p>
            <a:r>
              <a:rPr lang="da-DK" dirty="0"/>
              <a:t>Når man går ind under rednings ark, får man en komplet oversigt over bilens sikkerheds foranstaltninger. Airbags, gas dæmpere, højvolts kabler, batteripakken, sikringer samt hvordan man gør bilen spændings løst.</a:t>
            </a:r>
          </a:p>
          <a:p>
            <a:endParaRPr lang="da-DK" dirty="0"/>
          </a:p>
          <a:p>
            <a:r>
              <a:rPr lang="da-DK" dirty="0"/>
              <a:t>Ligeledes viser den løftepunkterne for bilen så den bliver løftet korrekt.</a:t>
            </a:r>
          </a:p>
        </p:txBody>
      </p:sp>
      <p:pic>
        <p:nvPicPr>
          <p:cNvPr id="11" name="Billede 10" descr="Et billede, der indeholder tekst, Landkøretøj, køretøj, hjul&#10;&#10;Automatisk genereret beskrivelse">
            <a:extLst>
              <a:ext uri="{FF2B5EF4-FFF2-40B4-BE49-F238E27FC236}">
                <a16:creationId xmlns:a16="http://schemas.microsoft.com/office/drawing/2014/main" id="{0F7D3E83-A36D-046B-15DC-139D6B97D7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166073" cy="7562850"/>
          </a:xfrm>
          <a:prstGeom prst="rect">
            <a:avLst/>
          </a:prstGeom>
        </p:spPr>
      </p:pic>
    </p:spTree>
    <p:extLst>
      <p:ext uri="{BB962C8B-B14F-4D97-AF65-F5344CB8AC3E}">
        <p14:creationId xmlns:p14="http://schemas.microsoft.com/office/powerpoint/2010/main" val="1350533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CFBEC9E9-2DCC-CD19-CEFB-DE3A6B93700E}"/>
              </a:ext>
            </a:extLst>
          </p:cNvPr>
          <p:cNvSpPr/>
          <p:nvPr/>
        </p:nvSpPr>
        <p:spPr>
          <a:xfrm>
            <a:off x="12266885" y="109017"/>
            <a:ext cx="1016335" cy="500305"/>
          </a:xfrm>
          <a:prstGeom prst="rect">
            <a:avLst/>
          </a:prstGeom>
          <a:blipFill>
            <a:blip r:embed="rId3" cstate="print"/>
            <a:stretch>
              <a:fillRect/>
            </a:stretch>
          </a:blipFill>
        </p:spPr>
        <p:txBody>
          <a:bodyPr wrap="square" lIns="0" tIns="0" rIns="0" bIns="0" rtlCol="0"/>
          <a:lstStyle/>
          <a:p>
            <a:endParaRPr/>
          </a:p>
        </p:txBody>
      </p:sp>
      <p:pic>
        <p:nvPicPr>
          <p:cNvPr id="7" name="Billede 6" descr="Et billede, der indeholder tekst, skærmbillede, hjul, bil&#10;&#10;Automatisk genereret beskrivelse">
            <a:extLst>
              <a:ext uri="{FF2B5EF4-FFF2-40B4-BE49-F238E27FC236}">
                <a16:creationId xmlns:a16="http://schemas.microsoft.com/office/drawing/2014/main" id="{F510ECB6-F65B-C82E-BA57-959F45F65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672138" cy="7562850"/>
          </a:xfrm>
          <a:prstGeom prst="rect">
            <a:avLst/>
          </a:prstGeom>
        </p:spPr>
      </p:pic>
      <p:pic>
        <p:nvPicPr>
          <p:cNvPr id="9" name="Billede 8" descr="Et billede, der indeholder tekst, elektronik, skærmbillede, software&#10;&#10;Automatisk genereret beskrivelse">
            <a:extLst>
              <a:ext uri="{FF2B5EF4-FFF2-40B4-BE49-F238E27FC236}">
                <a16:creationId xmlns:a16="http://schemas.microsoft.com/office/drawing/2014/main" id="{38CEA871-FED9-8541-BFBA-B54C6FE5DD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6125" y="0"/>
            <a:ext cx="5688752" cy="7562850"/>
          </a:xfrm>
          <a:prstGeom prst="rect">
            <a:avLst/>
          </a:prstGeom>
        </p:spPr>
      </p:pic>
      <p:sp>
        <p:nvSpPr>
          <p:cNvPr id="11" name="Tekstfelt 10">
            <a:extLst>
              <a:ext uri="{FF2B5EF4-FFF2-40B4-BE49-F238E27FC236}">
                <a16:creationId xmlns:a16="http://schemas.microsoft.com/office/drawing/2014/main" id="{A34291EC-7D1E-DBE6-150D-C0F35A8F1159}"/>
              </a:ext>
            </a:extLst>
          </p:cNvPr>
          <p:cNvSpPr txBox="1"/>
          <p:nvPr/>
        </p:nvSpPr>
        <p:spPr>
          <a:xfrm>
            <a:off x="11184171" y="901105"/>
            <a:ext cx="2096455" cy="6186309"/>
          </a:xfrm>
          <a:prstGeom prst="rect">
            <a:avLst/>
          </a:prstGeom>
          <a:noFill/>
        </p:spPr>
        <p:txBody>
          <a:bodyPr wrap="square" rtlCol="0">
            <a:spAutoFit/>
          </a:bodyPr>
          <a:lstStyle/>
          <a:p>
            <a:r>
              <a:rPr lang="da-DK" dirty="0"/>
              <a:t>Hvis pilot linjen ikke er tilgængelig, kan man tage sikringen inde i kabinen, og hvis den også er utilgængelig kan man klippe ledningerne over ved H. Baglygte.</a:t>
            </a:r>
          </a:p>
          <a:p>
            <a:endParaRPr lang="da-DK" dirty="0"/>
          </a:p>
          <a:p>
            <a:r>
              <a:rPr lang="da-DK" dirty="0"/>
              <a:t>Derudover viser appen, hvad i skal være opmærksomme på ved, batteri, udslip,  osv. samt i tilfælde af brand.</a:t>
            </a:r>
          </a:p>
          <a:p>
            <a:endParaRPr lang="da-DK" dirty="0"/>
          </a:p>
          <a:p>
            <a:r>
              <a:rPr lang="da-DK" dirty="0"/>
              <a:t>Og den viser hvordan vi transportere bilerne!</a:t>
            </a:r>
          </a:p>
        </p:txBody>
      </p:sp>
    </p:spTree>
    <p:extLst>
      <p:ext uri="{BB962C8B-B14F-4D97-AF65-F5344CB8AC3E}">
        <p14:creationId xmlns:p14="http://schemas.microsoft.com/office/powerpoint/2010/main" val="2095335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7613" y="488264"/>
            <a:ext cx="9283976" cy="474489"/>
          </a:xfrm>
          <a:prstGeom prst="rect">
            <a:avLst/>
          </a:prstGeom>
        </p:spPr>
        <p:txBody>
          <a:bodyPr vert="horz" wrap="square" lIns="0" tIns="12700" rIns="0" bIns="0" rtlCol="0">
            <a:spAutoFit/>
          </a:bodyPr>
          <a:lstStyle/>
          <a:p>
            <a:pPr marL="12700">
              <a:spcBef>
                <a:spcPts val="100"/>
              </a:spcBef>
            </a:pPr>
            <a:r>
              <a:rPr lang="da-DK" spc="-5" dirty="0">
                <a:latin typeface="Franklin Gothic Book" panose="020B0503020102020204" pitchFamily="34" charset="0"/>
              </a:rPr>
              <a:t>Euro Rescue APP</a:t>
            </a:r>
            <a:endParaRPr spc="-5" dirty="0">
              <a:latin typeface="Franklin Gothic Book" panose="020B0503020102020204" pitchFamily="34" charset="0"/>
            </a:endParaRPr>
          </a:p>
        </p:txBody>
      </p:sp>
      <p:sp>
        <p:nvSpPr>
          <p:cNvPr id="3" name="object 5">
            <a:extLst>
              <a:ext uri="{FF2B5EF4-FFF2-40B4-BE49-F238E27FC236}">
                <a16:creationId xmlns:a16="http://schemas.microsoft.com/office/drawing/2014/main" id="{CFBEC9E9-2DCC-CD19-CEFB-DE3A6B93700E}"/>
              </a:ext>
            </a:extLst>
          </p:cNvPr>
          <p:cNvSpPr/>
          <p:nvPr/>
        </p:nvSpPr>
        <p:spPr>
          <a:xfrm>
            <a:off x="12266885" y="109017"/>
            <a:ext cx="1016335" cy="500305"/>
          </a:xfrm>
          <a:prstGeom prst="rect">
            <a:avLst/>
          </a:prstGeom>
          <a:blipFill>
            <a:blip r:embed="rId3" cstate="print"/>
            <a:stretch>
              <a:fillRect/>
            </a:stretch>
          </a:blipFill>
        </p:spPr>
        <p:txBody>
          <a:bodyPr wrap="square" lIns="0" tIns="0" rIns="0" bIns="0" rtlCol="0"/>
          <a:lstStyle/>
          <a:p>
            <a:endParaRPr/>
          </a:p>
        </p:txBody>
      </p:sp>
      <p:pic>
        <p:nvPicPr>
          <p:cNvPr id="5" name="Billede 4" descr="Et billede, der indeholder bil, køretøj, Bremselys, Bildel&#10;&#10;Automatisk genereret beskrivelse">
            <a:extLst>
              <a:ext uri="{FF2B5EF4-FFF2-40B4-BE49-F238E27FC236}">
                <a16:creationId xmlns:a16="http://schemas.microsoft.com/office/drawing/2014/main" id="{683F1510-C9C5-35A4-2516-C65BAEDB85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932458" y="1932458"/>
            <a:ext cx="7562850" cy="3697933"/>
          </a:xfrm>
          <a:prstGeom prst="rect">
            <a:avLst/>
          </a:prstGeom>
        </p:spPr>
      </p:pic>
      <p:pic>
        <p:nvPicPr>
          <p:cNvPr id="7" name="Billede 6" descr="Et billede, der indeholder Bildel, metal, motorcykel, bil&#10;&#10;Automatisk genereret beskrivelse">
            <a:extLst>
              <a:ext uri="{FF2B5EF4-FFF2-40B4-BE49-F238E27FC236}">
                <a16:creationId xmlns:a16="http://schemas.microsoft.com/office/drawing/2014/main" id="{EB418BE1-5E18-BBFB-C889-3AA8C2E892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005474" y="1693926"/>
            <a:ext cx="7562850" cy="4174998"/>
          </a:xfrm>
          <a:prstGeom prst="rect">
            <a:avLst/>
          </a:prstGeom>
        </p:spPr>
      </p:pic>
      <p:pic>
        <p:nvPicPr>
          <p:cNvPr id="9" name="Billede 8" descr="Et billede, der indeholder Bildel, cykel, bil&#10;&#10;Automatisk genereret beskrivelse">
            <a:extLst>
              <a:ext uri="{FF2B5EF4-FFF2-40B4-BE49-F238E27FC236}">
                <a16:creationId xmlns:a16="http://schemas.microsoft.com/office/drawing/2014/main" id="{7ED82C97-F27C-6800-FE2E-13697A80D8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878043" y="996354"/>
            <a:ext cx="7562850" cy="5570140"/>
          </a:xfrm>
          <a:prstGeom prst="rect">
            <a:avLst/>
          </a:prstGeom>
        </p:spPr>
      </p:pic>
    </p:spTree>
    <p:extLst>
      <p:ext uri="{BB962C8B-B14F-4D97-AF65-F5344CB8AC3E}">
        <p14:creationId xmlns:p14="http://schemas.microsoft.com/office/powerpoint/2010/main" val="3939335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CFBEC9E9-2DCC-CD19-CEFB-DE3A6B93700E}"/>
              </a:ext>
            </a:extLst>
          </p:cNvPr>
          <p:cNvSpPr/>
          <p:nvPr/>
        </p:nvSpPr>
        <p:spPr>
          <a:xfrm>
            <a:off x="12266885" y="109017"/>
            <a:ext cx="1016335" cy="500305"/>
          </a:xfrm>
          <a:prstGeom prst="rect">
            <a:avLst/>
          </a:prstGeom>
          <a:blipFill>
            <a:blip r:embed="rId3" cstate="print"/>
            <a:stretch>
              <a:fillRect/>
            </a:stretch>
          </a:blipFill>
        </p:spPr>
        <p:txBody>
          <a:bodyPr wrap="square" lIns="0" tIns="0" rIns="0" bIns="0" rtlCol="0"/>
          <a:lstStyle/>
          <a:p>
            <a:endParaRPr/>
          </a:p>
        </p:txBody>
      </p:sp>
      <p:pic>
        <p:nvPicPr>
          <p:cNvPr id="7" name="Billede 6" descr="Et billede, der indeholder tekst, køretøj, Landkøretøj, hjul&#10;&#10;Automatisk genereret beskrivelse">
            <a:extLst>
              <a:ext uri="{FF2B5EF4-FFF2-40B4-BE49-F238E27FC236}">
                <a16:creationId xmlns:a16="http://schemas.microsoft.com/office/drawing/2014/main" id="{76E604E1-8D52-A495-6BA2-7E9829B538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664415" cy="7562850"/>
          </a:xfrm>
          <a:prstGeom prst="rect">
            <a:avLst/>
          </a:prstGeom>
        </p:spPr>
      </p:pic>
      <p:pic>
        <p:nvPicPr>
          <p:cNvPr id="9" name="Billede 8" descr="Et billede, der indeholder tekst, skærmbillede, diagram, kort&#10;&#10;Automatisk genereret beskrivelse">
            <a:extLst>
              <a:ext uri="{FF2B5EF4-FFF2-40B4-BE49-F238E27FC236}">
                <a16:creationId xmlns:a16="http://schemas.microsoft.com/office/drawing/2014/main" id="{19F1DD9B-4EAC-1DC7-9C09-CA135DDC4A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4415" y="0"/>
            <a:ext cx="5587284" cy="7562850"/>
          </a:xfrm>
          <a:prstGeom prst="rect">
            <a:avLst/>
          </a:prstGeom>
        </p:spPr>
      </p:pic>
      <p:sp>
        <p:nvSpPr>
          <p:cNvPr id="10" name="Tekstfelt 9">
            <a:extLst>
              <a:ext uri="{FF2B5EF4-FFF2-40B4-BE49-F238E27FC236}">
                <a16:creationId xmlns:a16="http://schemas.microsoft.com/office/drawing/2014/main" id="{3C3B6ED6-0049-8D0F-6447-142A5A032DCE}"/>
              </a:ext>
            </a:extLst>
          </p:cNvPr>
          <p:cNvSpPr txBox="1"/>
          <p:nvPr/>
        </p:nvSpPr>
        <p:spPr>
          <a:xfrm>
            <a:off x="9311757" y="973113"/>
            <a:ext cx="3971463" cy="2585323"/>
          </a:xfrm>
          <a:prstGeom prst="rect">
            <a:avLst/>
          </a:prstGeom>
          <a:noFill/>
        </p:spPr>
        <p:txBody>
          <a:bodyPr wrap="square" rtlCol="0">
            <a:spAutoFit/>
          </a:bodyPr>
          <a:lstStyle/>
          <a:p>
            <a:r>
              <a:rPr lang="da-DK" dirty="0"/>
              <a:t>Hvis vi tager en Toyota Yaris, ligesom vores på værkstedet er principperne fuldstændig de samme, det er sat op så det er nemt for brugeren at navigere i.</a:t>
            </a:r>
          </a:p>
          <a:p>
            <a:endParaRPr lang="da-DK" dirty="0"/>
          </a:p>
          <a:p>
            <a:r>
              <a:rPr lang="da-DK" dirty="0"/>
              <a:t>Dog er denne vejledning på tysk, og det kan ikke laves om, det er forskelligt fra bil til bil, med de arbejder på at få så meget med på engelsk og nogle dansk.</a:t>
            </a:r>
          </a:p>
        </p:txBody>
      </p:sp>
    </p:spTree>
    <p:extLst>
      <p:ext uri="{BB962C8B-B14F-4D97-AF65-F5344CB8AC3E}">
        <p14:creationId xmlns:p14="http://schemas.microsoft.com/office/powerpoint/2010/main" val="2008488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CFBEC9E9-2DCC-CD19-CEFB-DE3A6B93700E}"/>
              </a:ext>
            </a:extLst>
          </p:cNvPr>
          <p:cNvSpPr/>
          <p:nvPr/>
        </p:nvSpPr>
        <p:spPr>
          <a:xfrm>
            <a:off x="12266885" y="109017"/>
            <a:ext cx="1016335" cy="500305"/>
          </a:xfrm>
          <a:prstGeom prst="rect">
            <a:avLst/>
          </a:prstGeom>
          <a:blipFill>
            <a:blip r:embed="rId3" cstate="print"/>
            <a:stretch>
              <a:fillRect/>
            </a:stretch>
          </a:blipFill>
        </p:spPr>
        <p:txBody>
          <a:bodyPr wrap="square" lIns="0" tIns="0" rIns="0" bIns="0" rtlCol="0"/>
          <a:lstStyle/>
          <a:p>
            <a:endParaRPr/>
          </a:p>
        </p:txBody>
      </p:sp>
      <p:pic>
        <p:nvPicPr>
          <p:cNvPr id="5" name="Billede 4" descr="Et billede, der indeholder tekst, skærmbillede, køretøj, Landkøretøj&#10;&#10;Automatisk genereret beskrivelse">
            <a:extLst>
              <a:ext uri="{FF2B5EF4-FFF2-40B4-BE49-F238E27FC236}">
                <a16:creationId xmlns:a16="http://schemas.microsoft.com/office/drawing/2014/main" id="{0B94B0B3-13E1-6A66-FD5E-59702B76F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739184" cy="7562850"/>
          </a:xfrm>
          <a:prstGeom prst="rect">
            <a:avLst/>
          </a:prstGeom>
        </p:spPr>
      </p:pic>
      <p:pic>
        <p:nvPicPr>
          <p:cNvPr id="9" name="Billede 8" descr="Et billede, der indeholder tekst, køretøj, bil, Landkøretøj&#10;&#10;Automatisk genereret beskrivelse">
            <a:extLst>
              <a:ext uri="{FF2B5EF4-FFF2-40B4-BE49-F238E27FC236}">
                <a16:creationId xmlns:a16="http://schemas.microsoft.com/office/drawing/2014/main" id="{E9721505-DA18-3D75-D674-4D63B54FE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9183" y="0"/>
            <a:ext cx="6383685" cy="7562850"/>
          </a:xfrm>
          <a:prstGeom prst="rect">
            <a:avLst/>
          </a:prstGeom>
        </p:spPr>
      </p:pic>
    </p:spTree>
    <p:extLst>
      <p:ext uri="{BB962C8B-B14F-4D97-AF65-F5344CB8AC3E}">
        <p14:creationId xmlns:p14="http://schemas.microsoft.com/office/powerpoint/2010/main" val="3401972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9801" y="341898"/>
            <a:ext cx="10308140" cy="461665"/>
          </a:xfrm>
        </p:spPr>
        <p:txBody>
          <a:bodyPr/>
          <a:lstStyle/>
          <a:p>
            <a:r>
              <a:rPr lang="da-DK" dirty="0"/>
              <a:t>Vær opmærksom på Løftepunkter</a:t>
            </a:r>
          </a:p>
        </p:txBody>
      </p:sp>
      <p:pic>
        <p:nvPicPr>
          <p:cNvPr id="3" name="Billede 2"/>
          <p:cNvPicPr>
            <a:picLocks noChangeAspect="1"/>
          </p:cNvPicPr>
          <p:nvPr/>
        </p:nvPicPr>
        <p:blipFill>
          <a:blip r:embed="rId3"/>
          <a:stretch>
            <a:fillRect/>
          </a:stretch>
        </p:blipFill>
        <p:spPr>
          <a:xfrm>
            <a:off x="7096250" y="803563"/>
            <a:ext cx="6348287" cy="6759286"/>
          </a:xfrm>
          <a:prstGeom prst="rect">
            <a:avLst/>
          </a:prstGeom>
        </p:spPr>
      </p:pic>
      <p:pic>
        <p:nvPicPr>
          <p:cNvPr id="4" name="Billede 3"/>
          <p:cNvPicPr>
            <a:picLocks noChangeAspect="1"/>
          </p:cNvPicPr>
          <p:nvPr/>
        </p:nvPicPr>
        <p:blipFill>
          <a:blip r:embed="rId4"/>
          <a:stretch>
            <a:fillRect/>
          </a:stretch>
        </p:blipFill>
        <p:spPr>
          <a:xfrm>
            <a:off x="-28337" y="2583380"/>
            <a:ext cx="7124588" cy="4979469"/>
          </a:xfrm>
          <a:prstGeom prst="rect">
            <a:avLst/>
          </a:prstGeom>
        </p:spPr>
      </p:pic>
      <p:sp>
        <p:nvSpPr>
          <p:cNvPr id="5" name="object 5">
            <a:extLst>
              <a:ext uri="{FF2B5EF4-FFF2-40B4-BE49-F238E27FC236}">
                <a16:creationId xmlns:a16="http://schemas.microsoft.com/office/drawing/2014/main" id="{50120B95-4815-1A14-FAA8-FF57844D0685}"/>
              </a:ext>
            </a:extLst>
          </p:cNvPr>
          <p:cNvSpPr/>
          <p:nvPr/>
        </p:nvSpPr>
        <p:spPr>
          <a:xfrm>
            <a:off x="12228798" y="160628"/>
            <a:ext cx="1016335" cy="50030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59983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43CDA6C-4B1F-4556-9D2F-24F33D6A7451}"/>
              </a:ext>
            </a:extLst>
          </p:cNvPr>
          <p:cNvSpPr>
            <a:spLocks noGrp="1"/>
          </p:cNvSpPr>
          <p:nvPr>
            <p:ph type="title"/>
          </p:nvPr>
        </p:nvSpPr>
        <p:spPr>
          <a:xfrm>
            <a:off x="0" y="378489"/>
            <a:ext cx="13444537" cy="461665"/>
          </a:xfrm>
        </p:spPr>
        <p:txBody>
          <a:bodyPr/>
          <a:lstStyle/>
          <a:p>
            <a:pPr algn="ctr"/>
            <a:r>
              <a:rPr lang="da-DK" dirty="0"/>
              <a:t>Klargøring til frakobling.</a:t>
            </a:r>
          </a:p>
        </p:txBody>
      </p:sp>
      <p:pic>
        <p:nvPicPr>
          <p:cNvPr id="3074" name="Picture 2">
            <a:extLst>
              <a:ext uri="{FF2B5EF4-FFF2-40B4-BE49-F238E27FC236}">
                <a16:creationId xmlns:a16="http://schemas.microsoft.com/office/drawing/2014/main" id="{E0CC1607-DA07-497F-BF5D-1D0B631B7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09626"/>
            <a:ext cx="13444538" cy="2371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CDDDF32-EC9C-4CCE-A416-3DEB394BF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92538"/>
            <a:ext cx="2977853" cy="33703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35565347-D0F8-4FCE-9529-83FB40F12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853" y="4202550"/>
            <a:ext cx="3365708" cy="33602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A2C9161C-346D-4B97-9B3C-8170F59E8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3562" y="4202550"/>
            <a:ext cx="7100976" cy="3360299"/>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5">
            <a:extLst>
              <a:ext uri="{FF2B5EF4-FFF2-40B4-BE49-F238E27FC236}">
                <a16:creationId xmlns:a16="http://schemas.microsoft.com/office/drawing/2014/main" id="{004EFA9C-8AC8-38D2-EA07-B51B5A5C77AD}"/>
              </a:ext>
            </a:extLst>
          </p:cNvPr>
          <p:cNvSpPr/>
          <p:nvPr/>
        </p:nvSpPr>
        <p:spPr>
          <a:xfrm>
            <a:off x="12266885" y="109017"/>
            <a:ext cx="1016335" cy="500305"/>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89324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43CDA6C-4B1F-4556-9D2F-24F33D6A7451}"/>
              </a:ext>
            </a:extLst>
          </p:cNvPr>
          <p:cNvSpPr>
            <a:spLocks noGrp="1"/>
          </p:cNvSpPr>
          <p:nvPr>
            <p:ph type="title"/>
          </p:nvPr>
        </p:nvSpPr>
        <p:spPr>
          <a:xfrm>
            <a:off x="1" y="646706"/>
            <a:ext cx="13444538" cy="461665"/>
          </a:xfrm>
        </p:spPr>
        <p:txBody>
          <a:bodyPr/>
          <a:lstStyle/>
          <a:p>
            <a:pPr algn="ctr"/>
            <a:r>
              <a:rPr lang="da-DK" dirty="0"/>
              <a:t>Frakobling Kia </a:t>
            </a:r>
            <a:r>
              <a:rPr lang="da-DK" dirty="0" err="1"/>
              <a:t>XCeed</a:t>
            </a:r>
            <a:endParaRPr lang="da-DK" dirty="0"/>
          </a:p>
        </p:txBody>
      </p:sp>
      <p:pic>
        <p:nvPicPr>
          <p:cNvPr id="3" name="Billede 2">
            <a:extLst>
              <a:ext uri="{FF2B5EF4-FFF2-40B4-BE49-F238E27FC236}">
                <a16:creationId xmlns:a16="http://schemas.microsoft.com/office/drawing/2014/main" id="{7DB58F09-31C1-4680-8711-B8D9EB4704B1}"/>
              </a:ext>
            </a:extLst>
          </p:cNvPr>
          <p:cNvPicPr>
            <a:picLocks noChangeAspect="1"/>
          </p:cNvPicPr>
          <p:nvPr/>
        </p:nvPicPr>
        <p:blipFill>
          <a:blip r:embed="rId3"/>
          <a:stretch>
            <a:fillRect/>
          </a:stretch>
        </p:blipFill>
        <p:spPr>
          <a:xfrm>
            <a:off x="0" y="2056663"/>
            <a:ext cx="7252594" cy="5506187"/>
          </a:xfrm>
          <a:prstGeom prst="rect">
            <a:avLst/>
          </a:prstGeom>
        </p:spPr>
      </p:pic>
      <p:pic>
        <p:nvPicPr>
          <p:cNvPr id="7" name="Billede 6">
            <a:extLst>
              <a:ext uri="{FF2B5EF4-FFF2-40B4-BE49-F238E27FC236}">
                <a16:creationId xmlns:a16="http://schemas.microsoft.com/office/drawing/2014/main" id="{6665ACE2-B76D-4769-967C-48C0B618A09A}"/>
              </a:ext>
            </a:extLst>
          </p:cNvPr>
          <p:cNvPicPr>
            <a:picLocks noChangeAspect="1"/>
          </p:cNvPicPr>
          <p:nvPr/>
        </p:nvPicPr>
        <p:blipFill>
          <a:blip r:embed="rId4"/>
          <a:stretch>
            <a:fillRect/>
          </a:stretch>
        </p:blipFill>
        <p:spPr>
          <a:xfrm>
            <a:off x="7252593" y="2056663"/>
            <a:ext cx="6191945" cy="5506187"/>
          </a:xfrm>
          <a:prstGeom prst="rect">
            <a:avLst/>
          </a:prstGeom>
        </p:spPr>
      </p:pic>
      <p:sp>
        <p:nvSpPr>
          <p:cNvPr id="2" name="object 5">
            <a:extLst>
              <a:ext uri="{FF2B5EF4-FFF2-40B4-BE49-F238E27FC236}">
                <a16:creationId xmlns:a16="http://schemas.microsoft.com/office/drawing/2014/main" id="{777CAA22-A2E0-D9B5-A8D5-31E91DFC2917}"/>
              </a:ext>
            </a:extLst>
          </p:cNvPr>
          <p:cNvSpPr/>
          <p:nvPr/>
        </p:nvSpPr>
        <p:spPr>
          <a:xfrm>
            <a:off x="12266885" y="109017"/>
            <a:ext cx="1016335" cy="50030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0777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067F9D64-84BE-4AD9-A91D-7F0E10EF0547}"/>
              </a:ext>
            </a:extLst>
          </p:cNvPr>
          <p:cNvPicPr>
            <a:picLocks noChangeAspect="1"/>
          </p:cNvPicPr>
          <p:nvPr/>
        </p:nvPicPr>
        <p:blipFill>
          <a:blip r:embed="rId3"/>
          <a:stretch>
            <a:fillRect/>
          </a:stretch>
        </p:blipFill>
        <p:spPr>
          <a:xfrm>
            <a:off x="0" y="1673614"/>
            <a:ext cx="6325045" cy="5889235"/>
          </a:xfrm>
          <a:prstGeom prst="rect">
            <a:avLst/>
          </a:prstGeom>
        </p:spPr>
      </p:pic>
      <p:pic>
        <p:nvPicPr>
          <p:cNvPr id="7" name="Billede 6">
            <a:extLst>
              <a:ext uri="{FF2B5EF4-FFF2-40B4-BE49-F238E27FC236}">
                <a16:creationId xmlns:a16="http://schemas.microsoft.com/office/drawing/2014/main" id="{E2D859A4-1908-44B7-B82A-D3931DA57D71}"/>
              </a:ext>
            </a:extLst>
          </p:cNvPr>
          <p:cNvPicPr>
            <a:picLocks noChangeAspect="1"/>
          </p:cNvPicPr>
          <p:nvPr/>
        </p:nvPicPr>
        <p:blipFill>
          <a:blip r:embed="rId4"/>
          <a:stretch>
            <a:fillRect/>
          </a:stretch>
        </p:blipFill>
        <p:spPr>
          <a:xfrm>
            <a:off x="6308028" y="1673615"/>
            <a:ext cx="7136510" cy="5889236"/>
          </a:xfrm>
          <a:prstGeom prst="rect">
            <a:avLst/>
          </a:prstGeom>
        </p:spPr>
      </p:pic>
      <p:sp>
        <p:nvSpPr>
          <p:cNvPr id="2" name="object 5">
            <a:extLst>
              <a:ext uri="{FF2B5EF4-FFF2-40B4-BE49-F238E27FC236}">
                <a16:creationId xmlns:a16="http://schemas.microsoft.com/office/drawing/2014/main" id="{B5EA306F-9F14-2764-93DE-7987632ED3F5}"/>
              </a:ext>
            </a:extLst>
          </p:cNvPr>
          <p:cNvSpPr/>
          <p:nvPr/>
        </p:nvSpPr>
        <p:spPr>
          <a:xfrm>
            <a:off x="12266885" y="109017"/>
            <a:ext cx="1016335" cy="50030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28911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03D596A0-8568-43C6-AA8B-37640D3895D0}"/>
              </a:ext>
            </a:extLst>
          </p:cNvPr>
          <p:cNvPicPr>
            <a:picLocks noChangeAspect="1"/>
          </p:cNvPicPr>
          <p:nvPr/>
        </p:nvPicPr>
        <p:blipFill>
          <a:blip r:embed="rId3"/>
          <a:stretch>
            <a:fillRect/>
          </a:stretch>
        </p:blipFill>
        <p:spPr>
          <a:xfrm>
            <a:off x="0" y="1660008"/>
            <a:ext cx="6325045" cy="5902842"/>
          </a:xfrm>
          <a:prstGeom prst="rect">
            <a:avLst/>
          </a:prstGeom>
        </p:spPr>
      </p:pic>
      <p:pic>
        <p:nvPicPr>
          <p:cNvPr id="7" name="Billede 6">
            <a:extLst>
              <a:ext uri="{FF2B5EF4-FFF2-40B4-BE49-F238E27FC236}">
                <a16:creationId xmlns:a16="http://schemas.microsoft.com/office/drawing/2014/main" id="{CC489EA3-E4DE-40A3-9ACC-510065D021A9}"/>
              </a:ext>
            </a:extLst>
          </p:cNvPr>
          <p:cNvPicPr>
            <a:picLocks noChangeAspect="1"/>
          </p:cNvPicPr>
          <p:nvPr/>
        </p:nvPicPr>
        <p:blipFill>
          <a:blip r:embed="rId4"/>
          <a:stretch>
            <a:fillRect/>
          </a:stretch>
        </p:blipFill>
        <p:spPr>
          <a:xfrm>
            <a:off x="6314853" y="1660007"/>
            <a:ext cx="7133708" cy="5902841"/>
          </a:xfrm>
          <a:prstGeom prst="rect">
            <a:avLst/>
          </a:prstGeom>
        </p:spPr>
      </p:pic>
      <p:sp>
        <p:nvSpPr>
          <p:cNvPr id="2" name="object 5">
            <a:extLst>
              <a:ext uri="{FF2B5EF4-FFF2-40B4-BE49-F238E27FC236}">
                <a16:creationId xmlns:a16="http://schemas.microsoft.com/office/drawing/2014/main" id="{45DE2264-E4AC-072C-2B0A-A3E042A752D1}"/>
              </a:ext>
            </a:extLst>
          </p:cNvPr>
          <p:cNvSpPr/>
          <p:nvPr/>
        </p:nvSpPr>
        <p:spPr>
          <a:xfrm>
            <a:off x="12266885" y="109017"/>
            <a:ext cx="1016335" cy="50030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72826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4BE7A98-DABE-4218-AE5B-56D2F57D97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5206" y="1269014"/>
            <a:ext cx="6929331" cy="6293836"/>
          </a:xfrm>
          <a:prstGeom prst="rect">
            <a:avLst/>
          </a:prstGeom>
        </p:spPr>
      </p:pic>
      <p:pic>
        <p:nvPicPr>
          <p:cNvPr id="8" name="Billede 7" descr="Et billede, der indeholder jord, udendørs, orange, fløjte&#10;&#10;Automatisk genereret beskrivelse">
            <a:extLst>
              <a:ext uri="{FF2B5EF4-FFF2-40B4-BE49-F238E27FC236}">
                <a16:creationId xmlns:a16="http://schemas.microsoft.com/office/drawing/2014/main" id="{3A3182C7-C3FF-41B4-A393-3A17DC361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69014"/>
            <a:ext cx="6525383" cy="6293836"/>
          </a:xfrm>
          <a:prstGeom prst="rect">
            <a:avLst/>
          </a:prstGeom>
        </p:spPr>
      </p:pic>
      <p:sp>
        <p:nvSpPr>
          <p:cNvPr id="2" name="object 5">
            <a:extLst>
              <a:ext uri="{FF2B5EF4-FFF2-40B4-BE49-F238E27FC236}">
                <a16:creationId xmlns:a16="http://schemas.microsoft.com/office/drawing/2014/main" id="{CD3C6019-ADF0-9D00-EF15-BE4E7F862A26}"/>
              </a:ext>
            </a:extLst>
          </p:cNvPr>
          <p:cNvSpPr/>
          <p:nvPr/>
        </p:nvSpPr>
        <p:spPr>
          <a:xfrm>
            <a:off x="12266885" y="109017"/>
            <a:ext cx="1016335" cy="50030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18060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monitor, indendørs, elektronik&#10;&#10;Automatisk genereret beskrivelse">
            <a:extLst>
              <a:ext uri="{FF2B5EF4-FFF2-40B4-BE49-F238E27FC236}">
                <a16:creationId xmlns:a16="http://schemas.microsoft.com/office/drawing/2014/main" id="{211F07DA-D63E-4A26-8239-BF6618722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269014"/>
            <a:ext cx="6442782" cy="6293836"/>
          </a:xfrm>
          <a:prstGeom prst="rect">
            <a:avLst/>
          </a:prstGeom>
        </p:spPr>
      </p:pic>
      <p:pic>
        <p:nvPicPr>
          <p:cNvPr id="6" name="Billede 5">
            <a:extLst>
              <a:ext uri="{FF2B5EF4-FFF2-40B4-BE49-F238E27FC236}">
                <a16:creationId xmlns:a16="http://schemas.microsoft.com/office/drawing/2014/main" id="{F38AAB4E-83BF-4CA3-9099-834828DC3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2781" y="1267008"/>
            <a:ext cx="7001756" cy="6293836"/>
          </a:xfrm>
          <a:prstGeom prst="rect">
            <a:avLst/>
          </a:prstGeom>
        </p:spPr>
      </p:pic>
      <p:sp>
        <p:nvSpPr>
          <p:cNvPr id="2" name="object 5">
            <a:extLst>
              <a:ext uri="{FF2B5EF4-FFF2-40B4-BE49-F238E27FC236}">
                <a16:creationId xmlns:a16="http://schemas.microsoft.com/office/drawing/2014/main" id="{9A2D6BA9-F28A-98A4-F0EE-6456230A7614}"/>
              </a:ext>
            </a:extLst>
          </p:cNvPr>
          <p:cNvSpPr/>
          <p:nvPr/>
        </p:nvSpPr>
        <p:spPr>
          <a:xfrm>
            <a:off x="12266885" y="109017"/>
            <a:ext cx="1016335" cy="50030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68963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4">
            <a:extLst>
              <a:ext uri="{FF2B5EF4-FFF2-40B4-BE49-F238E27FC236}">
                <a16:creationId xmlns:a16="http://schemas.microsoft.com/office/drawing/2014/main" id="{458309AC-40C5-468A-92B6-FF572E341CFD}"/>
              </a:ext>
            </a:extLst>
          </p:cNvPr>
          <p:cNvSpPr>
            <a:spLocks noGrp="1"/>
          </p:cNvSpPr>
          <p:nvPr>
            <p:ph type="title"/>
          </p:nvPr>
        </p:nvSpPr>
        <p:spPr>
          <a:xfrm>
            <a:off x="0" y="646706"/>
            <a:ext cx="13444537" cy="461665"/>
          </a:xfrm>
        </p:spPr>
        <p:txBody>
          <a:bodyPr/>
          <a:lstStyle/>
          <a:p>
            <a:pPr algn="ctr"/>
            <a:r>
              <a:rPr lang="da-DK"/>
              <a:t>Frakobling Volkswagen E-UP!</a:t>
            </a:r>
          </a:p>
        </p:txBody>
      </p:sp>
      <p:pic>
        <p:nvPicPr>
          <p:cNvPr id="5122" name="Picture 2">
            <a:extLst>
              <a:ext uri="{FF2B5EF4-FFF2-40B4-BE49-F238E27FC236}">
                <a16:creationId xmlns:a16="http://schemas.microsoft.com/office/drawing/2014/main" id="{1C95021E-EDD2-4664-9477-B6D3801DF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48042"/>
            <a:ext cx="7757876" cy="5614807"/>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descr="Et billede, der indeholder indendørs, køkkenapparat&#10;&#10;Automatisk genereret beskrivelse">
            <a:extLst>
              <a:ext uri="{FF2B5EF4-FFF2-40B4-BE49-F238E27FC236}">
                <a16:creationId xmlns:a16="http://schemas.microsoft.com/office/drawing/2014/main" id="{ECD6DC94-C2F2-40A9-A1C0-0D8F73A1A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7877" y="1940621"/>
            <a:ext cx="5686660" cy="5614807"/>
          </a:xfrm>
          <a:prstGeom prst="rect">
            <a:avLst/>
          </a:prstGeom>
        </p:spPr>
      </p:pic>
      <p:sp>
        <p:nvSpPr>
          <p:cNvPr id="2" name="object 5">
            <a:extLst>
              <a:ext uri="{FF2B5EF4-FFF2-40B4-BE49-F238E27FC236}">
                <a16:creationId xmlns:a16="http://schemas.microsoft.com/office/drawing/2014/main" id="{7197562A-BBD7-A302-11E7-FEBBA554086A}"/>
              </a:ext>
            </a:extLst>
          </p:cNvPr>
          <p:cNvSpPr/>
          <p:nvPr/>
        </p:nvSpPr>
        <p:spPr>
          <a:xfrm>
            <a:off x="12266885" y="109017"/>
            <a:ext cx="1016335" cy="50030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34781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orange, motor&#10;&#10;Automatisk genereret beskrivelse">
            <a:extLst>
              <a:ext uri="{FF2B5EF4-FFF2-40B4-BE49-F238E27FC236}">
                <a16:creationId xmlns:a16="http://schemas.microsoft.com/office/drawing/2014/main" id="{4F8C8585-829E-4BAA-9345-197EC507D6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8767"/>
            <a:ext cx="13444538" cy="6034083"/>
          </a:xfrm>
          <a:prstGeom prst="rect">
            <a:avLst/>
          </a:prstGeom>
        </p:spPr>
      </p:pic>
      <p:sp>
        <p:nvSpPr>
          <p:cNvPr id="2" name="object 5">
            <a:extLst>
              <a:ext uri="{FF2B5EF4-FFF2-40B4-BE49-F238E27FC236}">
                <a16:creationId xmlns:a16="http://schemas.microsoft.com/office/drawing/2014/main" id="{C67003B8-11E2-CD87-A776-2BEB2DB6E423}"/>
              </a:ext>
            </a:extLst>
          </p:cNvPr>
          <p:cNvSpPr/>
          <p:nvPr/>
        </p:nvSpPr>
        <p:spPr>
          <a:xfrm>
            <a:off x="12266885" y="109017"/>
            <a:ext cx="1016335" cy="500305"/>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31427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indendørs&#10;&#10;Automatisk genereret beskrivelse">
            <a:extLst>
              <a:ext uri="{FF2B5EF4-FFF2-40B4-BE49-F238E27FC236}">
                <a16:creationId xmlns:a16="http://schemas.microsoft.com/office/drawing/2014/main" id="{059E1AC4-19E0-4420-8073-4CED9FE656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52478" y="-2229210"/>
            <a:ext cx="6139583" cy="13444540"/>
          </a:xfrm>
          <a:prstGeom prst="rect">
            <a:avLst/>
          </a:prstGeom>
        </p:spPr>
      </p:pic>
      <p:sp>
        <p:nvSpPr>
          <p:cNvPr id="2" name="object 5">
            <a:extLst>
              <a:ext uri="{FF2B5EF4-FFF2-40B4-BE49-F238E27FC236}">
                <a16:creationId xmlns:a16="http://schemas.microsoft.com/office/drawing/2014/main" id="{50F54A43-AA9F-F161-1328-92FE09D54878}"/>
              </a:ext>
            </a:extLst>
          </p:cNvPr>
          <p:cNvSpPr/>
          <p:nvPr/>
        </p:nvSpPr>
        <p:spPr>
          <a:xfrm>
            <a:off x="12266885" y="109017"/>
            <a:ext cx="1016335" cy="500305"/>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52751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værktøj&#10;&#10;Automatisk genereret beskrivelse">
            <a:extLst>
              <a:ext uri="{FF2B5EF4-FFF2-40B4-BE49-F238E27FC236}">
                <a16:creationId xmlns:a16="http://schemas.microsoft.com/office/drawing/2014/main" id="{4ABDD65F-2D4F-4C60-94DC-DBCC612A5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3736" y="1094321"/>
            <a:ext cx="6214797" cy="6722272"/>
          </a:xfrm>
          <a:prstGeom prst="rect">
            <a:avLst/>
          </a:prstGeom>
        </p:spPr>
      </p:pic>
      <p:pic>
        <p:nvPicPr>
          <p:cNvPr id="6" name="Billede 5" descr="Et billede, der indeholder tekst, monitor, indendørs, elektronik&#10;&#10;Automatisk genereret beskrivelse">
            <a:extLst>
              <a:ext uri="{FF2B5EF4-FFF2-40B4-BE49-F238E27FC236}">
                <a16:creationId xmlns:a16="http://schemas.microsoft.com/office/drawing/2014/main" id="{67C63D34-2A07-40D8-9669-3C9A2EA8A1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1141" y="1348057"/>
            <a:ext cx="7333397" cy="6214793"/>
          </a:xfrm>
          <a:prstGeom prst="rect">
            <a:avLst/>
          </a:prstGeom>
        </p:spPr>
      </p:pic>
      <p:sp>
        <p:nvSpPr>
          <p:cNvPr id="2" name="object 5">
            <a:extLst>
              <a:ext uri="{FF2B5EF4-FFF2-40B4-BE49-F238E27FC236}">
                <a16:creationId xmlns:a16="http://schemas.microsoft.com/office/drawing/2014/main" id="{3222739C-D453-BF66-129E-13B01DDFAFF2}"/>
              </a:ext>
            </a:extLst>
          </p:cNvPr>
          <p:cNvSpPr/>
          <p:nvPr/>
        </p:nvSpPr>
        <p:spPr>
          <a:xfrm>
            <a:off x="12266885" y="109017"/>
            <a:ext cx="1016335" cy="50030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57489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felt 11">
            <a:extLst>
              <a:ext uri="{FF2B5EF4-FFF2-40B4-BE49-F238E27FC236}">
                <a16:creationId xmlns:a16="http://schemas.microsoft.com/office/drawing/2014/main" id="{6FFDD57C-3219-487D-ABE4-1E1A23E0B6A4}"/>
              </a:ext>
            </a:extLst>
          </p:cNvPr>
          <p:cNvSpPr txBox="1"/>
          <p:nvPr/>
        </p:nvSpPr>
        <p:spPr>
          <a:xfrm>
            <a:off x="9203366" y="1450775"/>
            <a:ext cx="1263487" cy="614655"/>
          </a:xfrm>
          <a:prstGeom prst="rect">
            <a:avLst/>
          </a:prstGeom>
          <a:noFill/>
        </p:spPr>
        <p:txBody>
          <a:bodyPr wrap="none" rtlCol="0">
            <a:spAutoFit/>
          </a:bodyPr>
          <a:lstStyle/>
          <a:p>
            <a:r>
              <a:rPr lang="da-DK" sz="1697" dirty="0"/>
              <a:t>Serie Hybrid</a:t>
            </a:r>
          </a:p>
          <a:p>
            <a:endParaRPr lang="da-DK" sz="1697" dirty="0"/>
          </a:p>
        </p:txBody>
      </p:sp>
      <p:sp>
        <p:nvSpPr>
          <p:cNvPr id="13" name="Tekstfelt 12">
            <a:extLst>
              <a:ext uri="{FF2B5EF4-FFF2-40B4-BE49-F238E27FC236}">
                <a16:creationId xmlns:a16="http://schemas.microsoft.com/office/drawing/2014/main" id="{BF6CBA13-3BDD-47E1-9E06-86BB9584E8AD}"/>
              </a:ext>
            </a:extLst>
          </p:cNvPr>
          <p:cNvSpPr txBox="1"/>
          <p:nvPr/>
        </p:nvSpPr>
        <p:spPr>
          <a:xfrm>
            <a:off x="2679490" y="4623938"/>
            <a:ext cx="1439433" cy="614655"/>
          </a:xfrm>
          <a:prstGeom prst="rect">
            <a:avLst/>
          </a:prstGeom>
          <a:noFill/>
        </p:spPr>
        <p:txBody>
          <a:bodyPr wrap="none" rtlCol="0">
            <a:spAutoFit/>
          </a:bodyPr>
          <a:lstStyle/>
          <a:p>
            <a:r>
              <a:rPr lang="da-DK" sz="1697" dirty="0"/>
              <a:t>Parallel hybrid</a:t>
            </a:r>
          </a:p>
          <a:p>
            <a:endParaRPr lang="da-DK" sz="1697" dirty="0"/>
          </a:p>
        </p:txBody>
      </p:sp>
      <p:pic>
        <p:nvPicPr>
          <p:cNvPr id="2" name="Picture 2">
            <a:extLst>
              <a:ext uri="{FF2B5EF4-FFF2-40B4-BE49-F238E27FC236}">
                <a16:creationId xmlns:a16="http://schemas.microsoft.com/office/drawing/2014/main" id="{F119287A-3240-E5AA-3227-8F287BC1E916}"/>
              </a:ext>
            </a:extLst>
          </p:cNvPr>
          <p:cNvPicPr>
            <a:picLocks noChangeAspect="1"/>
          </p:cNvPicPr>
          <p:nvPr/>
        </p:nvPicPr>
        <p:blipFill>
          <a:blip r:embed="rId3"/>
          <a:stretch>
            <a:fillRect/>
          </a:stretch>
        </p:blipFill>
        <p:spPr>
          <a:xfrm>
            <a:off x="6184275" y="1772918"/>
            <a:ext cx="7260262" cy="2639075"/>
          </a:xfrm>
          <a:prstGeom prst="rect">
            <a:avLst/>
          </a:prstGeom>
        </p:spPr>
      </p:pic>
      <p:pic>
        <p:nvPicPr>
          <p:cNvPr id="3" name="Picture 3">
            <a:extLst>
              <a:ext uri="{FF2B5EF4-FFF2-40B4-BE49-F238E27FC236}">
                <a16:creationId xmlns:a16="http://schemas.microsoft.com/office/drawing/2014/main" id="{99E136D5-1AA1-FA29-B645-021CB2F962B4}"/>
              </a:ext>
            </a:extLst>
          </p:cNvPr>
          <p:cNvPicPr>
            <a:picLocks noChangeAspect="1"/>
          </p:cNvPicPr>
          <p:nvPr/>
        </p:nvPicPr>
        <p:blipFill>
          <a:blip r:embed="rId4"/>
          <a:stretch>
            <a:fillRect/>
          </a:stretch>
        </p:blipFill>
        <p:spPr>
          <a:xfrm>
            <a:off x="0" y="4994871"/>
            <a:ext cx="6809003" cy="2567933"/>
          </a:xfrm>
          <a:prstGeom prst="rect">
            <a:avLst/>
          </a:prstGeom>
        </p:spPr>
      </p:pic>
      <p:pic>
        <p:nvPicPr>
          <p:cNvPr id="4" name="Picture 5">
            <a:extLst>
              <a:ext uri="{FF2B5EF4-FFF2-40B4-BE49-F238E27FC236}">
                <a16:creationId xmlns:a16="http://schemas.microsoft.com/office/drawing/2014/main" id="{23488540-37AB-8710-D7F4-2DA035B69D1D}"/>
              </a:ext>
            </a:extLst>
          </p:cNvPr>
          <p:cNvPicPr>
            <a:picLocks noChangeAspect="1"/>
          </p:cNvPicPr>
          <p:nvPr/>
        </p:nvPicPr>
        <p:blipFill>
          <a:blip r:embed="rId5"/>
          <a:stretch>
            <a:fillRect/>
          </a:stretch>
        </p:blipFill>
        <p:spPr>
          <a:xfrm>
            <a:off x="6809004" y="4994871"/>
            <a:ext cx="6635533" cy="2567932"/>
          </a:xfrm>
          <a:prstGeom prst="rect">
            <a:avLst/>
          </a:prstGeom>
        </p:spPr>
      </p:pic>
      <p:sp>
        <p:nvSpPr>
          <p:cNvPr id="14" name="Tekstfelt 13">
            <a:extLst>
              <a:ext uri="{FF2B5EF4-FFF2-40B4-BE49-F238E27FC236}">
                <a16:creationId xmlns:a16="http://schemas.microsoft.com/office/drawing/2014/main" id="{AB6D5FBE-A358-4101-B12B-3F6A553390AC}"/>
              </a:ext>
            </a:extLst>
          </p:cNvPr>
          <p:cNvSpPr txBox="1"/>
          <p:nvPr/>
        </p:nvSpPr>
        <p:spPr>
          <a:xfrm>
            <a:off x="8905976" y="4641376"/>
            <a:ext cx="1858266" cy="353495"/>
          </a:xfrm>
          <a:prstGeom prst="rect">
            <a:avLst/>
          </a:prstGeom>
          <a:noFill/>
        </p:spPr>
        <p:txBody>
          <a:bodyPr wrap="none" rtlCol="0">
            <a:spAutoFit/>
          </a:bodyPr>
          <a:lstStyle/>
          <a:p>
            <a:r>
              <a:rPr lang="da-DK" sz="1697" dirty="0"/>
              <a:t>Kombineret Hybrid</a:t>
            </a:r>
          </a:p>
        </p:txBody>
      </p:sp>
      <p:sp>
        <p:nvSpPr>
          <p:cNvPr id="15" name="Tekstfelt 14">
            <a:extLst>
              <a:ext uri="{FF2B5EF4-FFF2-40B4-BE49-F238E27FC236}">
                <a16:creationId xmlns:a16="http://schemas.microsoft.com/office/drawing/2014/main" id="{F6707863-1735-4CEF-A496-06358DFFEBF9}"/>
              </a:ext>
            </a:extLst>
          </p:cNvPr>
          <p:cNvSpPr txBox="1"/>
          <p:nvPr/>
        </p:nvSpPr>
        <p:spPr>
          <a:xfrm>
            <a:off x="0" y="459199"/>
            <a:ext cx="13444537" cy="730841"/>
          </a:xfrm>
          <a:prstGeom prst="rect">
            <a:avLst/>
          </a:prstGeom>
          <a:noFill/>
        </p:spPr>
        <p:txBody>
          <a:bodyPr wrap="square" rtlCol="0">
            <a:spAutoFit/>
          </a:bodyPr>
          <a:lstStyle/>
          <a:p>
            <a:pPr algn="ctr"/>
            <a:r>
              <a:rPr lang="da-DK" sz="4149" dirty="0">
                <a:solidFill>
                  <a:schemeClr val="bg1"/>
                </a:solidFill>
              </a:rPr>
              <a:t>Hvad er hybrid?</a:t>
            </a:r>
          </a:p>
        </p:txBody>
      </p:sp>
      <p:sp>
        <p:nvSpPr>
          <p:cNvPr id="6" name="object 5">
            <a:extLst>
              <a:ext uri="{FF2B5EF4-FFF2-40B4-BE49-F238E27FC236}">
                <a16:creationId xmlns:a16="http://schemas.microsoft.com/office/drawing/2014/main" id="{9B4750AB-4D2A-34B3-D18A-1C84B10CAB13}"/>
              </a:ext>
            </a:extLst>
          </p:cNvPr>
          <p:cNvSpPr/>
          <p:nvPr/>
        </p:nvSpPr>
        <p:spPr>
          <a:xfrm>
            <a:off x="12266885" y="109017"/>
            <a:ext cx="1016335" cy="500305"/>
          </a:xfrm>
          <a:prstGeom prst="rect">
            <a:avLst/>
          </a:prstGeom>
          <a:blipFill>
            <a:blip r:embed="rId6" cstate="print"/>
            <a:stretch>
              <a:fillRect/>
            </a:stretch>
          </a:blipFill>
        </p:spPr>
        <p:txBody>
          <a:bodyPr wrap="square" lIns="0" tIns="0" rIns="0" bIns="0" rtlCol="0"/>
          <a:lstStyle/>
          <a:p>
            <a:endParaRPr/>
          </a:p>
        </p:txBody>
      </p:sp>
      <mc:AlternateContent xmlns:mc="http://schemas.openxmlformats.org/markup-compatibility/2006" xmlns:p14="http://schemas.microsoft.com/office/powerpoint/2010/main">
        <mc:Choice Requires="p14">
          <p:contentPart p14:bwMode="auto" r:id="rId7">
            <p14:nvContentPartPr>
              <p14:cNvPr id="5" name="Håndskrift 4">
                <a:extLst>
                  <a:ext uri="{FF2B5EF4-FFF2-40B4-BE49-F238E27FC236}">
                    <a16:creationId xmlns:a16="http://schemas.microsoft.com/office/drawing/2014/main" id="{064FB44C-CAD6-B7B4-D01F-6A015FB126CF}"/>
                  </a:ext>
                </a:extLst>
              </p14:cNvPr>
              <p14:cNvContentPartPr/>
              <p14:nvPr/>
            </p14:nvContentPartPr>
            <p14:xfrm>
              <a:off x="570240" y="5874480"/>
              <a:ext cx="360" cy="360"/>
            </p14:xfrm>
          </p:contentPart>
        </mc:Choice>
        <mc:Fallback xmlns="">
          <p:pic>
            <p:nvPicPr>
              <p:cNvPr id="5" name="Håndskrift 4">
                <a:extLst>
                  <a:ext uri="{FF2B5EF4-FFF2-40B4-BE49-F238E27FC236}">
                    <a16:creationId xmlns:a16="http://schemas.microsoft.com/office/drawing/2014/main" id="{064FB44C-CAD6-B7B4-D01F-6A015FB126CF}"/>
                  </a:ext>
                </a:extLst>
              </p:cNvPr>
              <p:cNvPicPr/>
              <p:nvPr/>
            </p:nvPicPr>
            <p:blipFill>
              <a:blip r:embed="rId8"/>
              <a:stretch>
                <a:fillRect/>
              </a:stretch>
            </p:blipFill>
            <p:spPr>
              <a:xfrm>
                <a:off x="560880" y="5865120"/>
                <a:ext cx="19080" cy="19080"/>
              </a:xfrm>
              <a:prstGeom prst="rect">
                <a:avLst/>
              </a:prstGeom>
            </p:spPr>
          </p:pic>
        </mc:Fallback>
      </mc:AlternateContent>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motor&#10;&#10;Automatisk genereret beskrivelse">
            <a:extLst>
              <a:ext uri="{FF2B5EF4-FFF2-40B4-BE49-F238E27FC236}">
                <a16:creationId xmlns:a16="http://schemas.microsoft.com/office/drawing/2014/main" id="{49DCFA3F-871D-45F0-802A-A7DADB153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4819"/>
            <a:ext cx="13444538" cy="6158031"/>
          </a:xfrm>
          <a:prstGeom prst="rect">
            <a:avLst/>
          </a:prstGeom>
        </p:spPr>
      </p:pic>
      <p:sp>
        <p:nvSpPr>
          <p:cNvPr id="2" name="object 5">
            <a:extLst>
              <a:ext uri="{FF2B5EF4-FFF2-40B4-BE49-F238E27FC236}">
                <a16:creationId xmlns:a16="http://schemas.microsoft.com/office/drawing/2014/main" id="{C099391A-89D8-9E03-9469-3D73520E5BE4}"/>
              </a:ext>
            </a:extLst>
          </p:cNvPr>
          <p:cNvSpPr/>
          <p:nvPr/>
        </p:nvSpPr>
        <p:spPr>
          <a:xfrm>
            <a:off x="12266885" y="109017"/>
            <a:ext cx="1016335" cy="500305"/>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677724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74D7C03-6E0C-CB3A-2CAF-2B918B0472F3}"/>
              </a:ext>
            </a:extLst>
          </p:cNvPr>
          <p:cNvSpPr>
            <a:spLocks noGrp="1"/>
          </p:cNvSpPr>
          <p:nvPr>
            <p:ph type="title"/>
          </p:nvPr>
        </p:nvSpPr>
        <p:spPr>
          <a:xfrm>
            <a:off x="1568200" y="375089"/>
            <a:ext cx="10308139" cy="543097"/>
          </a:xfrm>
        </p:spPr>
        <p:txBody>
          <a:bodyPr wrap="square" lIns="0" tIns="0" rIns="0" bIns="0" anchor="t">
            <a:spAutoFit/>
          </a:bodyPr>
          <a:lstStyle/>
          <a:p>
            <a:pPr algn="ctr"/>
            <a:r>
              <a:rPr lang="da-DK" sz="3529" u="sng" dirty="0">
                <a:solidFill>
                  <a:schemeClr val="tx1"/>
                </a:solidFill>
                <a:latin typeface="Arial" panose="020B0604020202020204" pitchFamily="34" charset="0"/>
              </a:rPr>
              <a:t>Frakoblings opgave</a:t>
            </a:r>
            <a:endParaRPr lang="en-US" sz="3529" dirty="0">
              <a:solidFill>
                <a:schemeClr val="tx1"/>
              </a:solidFill>
            </a:endParaRPr>
          </a:p>
        </p:txBody>
      </p:sp>
      <p:pic>
        <p:nvPicPr>
          <p:cNvPr id="5" name="Billede 4" descr="Et billede, der indeholder tekst, bil, udendørs, transport&#10;&#10;Automatisk genereret beskrivelse">
            <a:extLst>
              <a:ext uri="{FF2B5EF4-FFF2-40B4-BE49-F238E27FC236}">
                <a16:creationId xmlns:a16="http://schemas.microsoft.com/office/drawing/2014/main" id="{A00923B7-96FF-4E1F-9F17-109D196F92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269" y="2224684"/>
            <a:ext cx="6722269" cy="5338017"/>
          </a:xfrm>
          <a:prstGeom prst="rect">
            <a:avLst/>
          </a:prstGeom>
        </p:spPr>
      </p:pic>
      <p:pic>
        <p:nvPicPr>
          <p:cNvPr id="9" name="Billede 8" descr="Et billede, der indeholder bil, transport&#10;&#10;Automatisk genereret beskrivelse">
            <a:extLst>
              <a:ext uri="{FF2B5EF4-FFF2-40B4-BE49-F238E27FC236}">
                <a16:creationId xmlns:a16="http://schemas.microsoft.com/office/drawing/2014/main" id="{3CB77E55-D354-4FD8-913C-CBAE2F3889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3" y="2224684"/>
            <a:ext cx="6716097" cy="5338017"/>
          </a:xfrm>
          <a:prstGeom prst="rect">
            <a:avLst/>
          </a:prstGeom>
        </p:spPr>
      </p:pic>
      <p:sp>
        <p:nvSpPr>
          <p:cNvPr id="2" name="object 4">
            <a:extLst>
              <a:ext uri="{FF2B5EF4-FFF2-40B4-BE49-F238E27FC236}">
                <a16:creationId xmlns:a16="http://schemas.microsoft.com/office/drawing/2014/main" id="{A24B2A34-40C8-2729-D7AF-3A59C750EA9A}"/>
              </a:ext>
            </a:extLst>
          </p:cNvPr>
          <p:cNvSpPr/>
          <p:nvPr/>
        </p:nvSpPr>
        <p:spPr>
          <a:xfrm>
            <a:off x="12272064" y="174841"/>
            <a:ext cx="958359" cy="471765"/>
          </a:xfrm>
          <a:prstGeom prst="rect">
            <a:avLst/>
          </a:prstGeom>
          <a:blipFill>
            <a:blip r:embed="rId5" cstate="print"/>
            <a:stretch>
              <a:fillRect/>
            </a:stretch>
          </a:blipFill>
        </p:spPr>
        <p:txBody>
          <a:bodyPr wrap="square" lIns="0" tIns="0" rIns="0" bIns="0" rtlCol="0"/>
          <a:lstStyle/>
          <a:p>
            <a:endParaRPr sz="1697"/>
          </a:p>
        </p:txBody>
      </p:sp>
    </p:spTree>
    <p:extLst>
      <p:ext uri="{BB962C8B-B14F-4D97-AF65-F5344CB8AC3E}">
        <p14:creationId xmlns:p14="http://schemas.microsoft.com/office/powerpoint/2010/main" val="2353730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43CDA6C-4B1F-4556-9D2F-24F33D6A7451}"/>
              </a:ext>
            </a:extLst>
          </p:cNvPr>
          <p:cNvSpPr>
            <a:spLocks noGrp="1"/>
          </p:cNvSpPr>
          <p:nvPr>
            <p:ph type="title"/>
          </p:nvPr>
        </p:nvSpPr>
        <p:spPr>
          <a:xfrm>
            <a:off x="0" y="683143"/>
            <a:ext cx="13444538" cy="461665"/>
          </a:xfrm>
        </p:spPr>
        <p:txBody>
          <a:bodyPr/>
          <a:lstStyle/>
          <a:p>
            <a:pPr algn="ctr"/>
            <a:r>
              <a:rPr lang="da-DK" dirty="0"/>
              <a:t>Ren el?</a:t>
            </a:r>
          </a:p>
        </p:txBody>
      </p:sp>
      <p:pic>
        <p:nvPicPr>
          <p:cNvPr id="9" name="Billede 8" descr="Et billede, der indeholder tekst, motor&#10;&#10;Automatisk genereret beskrivelse">
            <a:extLst>
              <a:ext uri="{FF2B5EF4-FFF2-40B4-BE49-F238E27FC236}">
                <a16:creationId xmlns:a16="http://schemas.microsoft.com/office/drawing/2014/main" id="{EF1B1096-F1E8-4BDD-A92C-A0E4DB6798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84836"/>
            <a:ext cx="13444538" cy="5682709"/>
          </a:xfrm>
          <a:prstGeom prst="rect">
            <a:avLst/>
          </a:prstGeom>
        </p:spPr>
      </p:pic>
      <p:sp>
        <p:nvSpPr>
          <p:cNvPr id="2" name="object 5">
            <a:extLst>
              <a:ext uri="{FF2B5EF4-FFF2-40B4-BE49-F238E27FC236}">
                <a16:creationId xmlns:a16="http://schemas.microsoft.com/office/drawing/2014/main" id="{F506E14E-C1DC-08B6-B56D-784B383F65BC}"/>
              </a:ext>
            </a:extLst>
          </p:cNvPr>
          <p:cNvSpPr/>
          <p:nvPr/>
        </p:nvSpPr>
        <p:spPr>
          <a:xfrm>
            <a:off x="12266885" y="109017"/>
            <a:ext cx="1016335" cy="500305"/>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75037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43CDA6C-4B1F-4556-9D2F-24F33D6A7451}"/>
              </a:ext>
            </a:extLst>
          </p:cNvPr>
          <p:cNvSpPr>
            <a:spLocks noGrp="1"/>
          </p:cNvSpPr>
          <p:nvPr>
            <p:ph type="title"/>
          </p:nvPr>
        </p:nvSpPr>
        <p:spPr>
          <a:xfrm>
            <a:off x="-1" y="378490"/>
            <a:ext cx="13444538" cy="461665"/>
          </a:xfrm>
        </p:spPr>
        <p:txBody>
          <a:bodyPr/>
          <a:lstStyle/>
          <a:p>
            <a:pPr algn="ctr"/>
            <a:r>
              <a:rPr lang="da-DK" dirty="0"/>
              <a:t>Batteri pakke/opbygning</a:t>
            </a:r>
          </a:p>
        </p:txBody>
      </p:sp>
      <p:pic>
        <p:nvPicPr>
          <p:cNvPr id="3" name="Billede 2">
            <a:extLst>
              <a:ext uri="{FF2B5EF4-FFF2-40B4-BE49-F238E27FC236}">
                <a16:creationId xmlns:a16="http://schemas.microsoft.com/office/drawing/2014/main" id="{94AE6A4B-6168-49E8-AA0F-DD8EB70B8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6646" y="1103034"/>
            <a:ext cx="6333169" cy="6586462"/>
          </a:xfrm>
          <a:prstGeom prst="rect">
            <a:avLst/>
          </a:prstGeom>
        </p:spPr>
      </p:pic>
      <p:pic>
        <p:nvPicPr>
          <p:cNvPr id="7" name="Billede 6" descr="Et billede, der indeholder jord, værktøj, rød&#10;&#10;Automatisk genereret beskrivelse">
            <a:extLst>
              <a:ext uri="{FF2B5EF4-FFF2-40B4-BE49-F238E27FC236}">
                <a16:creationId xmlns:a16="http://schemas.microsoft.com/office/drawing/2014/main" id="{784C0830-EEEC-473A-AB6C-4EAD574CA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6462" y="1229680"/>
            <a:ext cx="6858076" cy="6333169"/>
          </a:xfrm>
          <a:prstGeom prst="rect">
            <a:avLst/>
          </a:prstGeom>
        </p:spPr>
      </p:pic>
      <p:sp>
        <p:nvSpPr>
          <p:cNvPr id="2" name="object 5">
            <a:extLst>
              <a:ext uri="{FF2B5EF4-FFF2-40B4-BE49-F238E27FC236}">
                <a16:creationId xmlns:a16="http://schemas.microsoft.com/office/drawing/2014/main" id="{69CD6A90-9008-AB8A-097E-B855AE1F167F}"/>
              </a:ext>
            </a:extLst>
          </p:cNvPr>
          <p:cNvSpPr/>
          <p:nvPr/>
        </p:nvSpPr>
        <p:spPr>
          <a:xfrm>
            <a:off x="12266885" y="109017"/>
            <a:ext cx="1016335" cy="50030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64242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398451"/>
            <a:ext cx="13444538" cy="482600"/>
          </a:xfrm>
          <a:prstGeom prst="rect">
            <a:avLst/>
          </a:prstGeom>
        </p:spPr>
        <p:txBody>
          <a:bodyPr vert="horz" wrap="square" lIns="0" tIns="12700" rIns="0" bIns="0" rtlCol="0">
            <a:spAutoFit/>
          </a:bodyPr>
          <a:lstStyle/>
          <a:p>
            <a:pPr marL="12700" algn="ctr">
              <a:spcBef>
                <a:spcPts val="100"/>
              </a:spcBef>
            </a:pPr>
            <a:r>
              <a:rPr lang="da-DK" spc="-5" dirty="0">
                <a:solidFill>
                  <a:srgbClr val="F8F4FE"/>
                </a:solidFill>
                <a:latin typeface="Franklin Gothic Book" panose="020B0503020102020204" pitchFamily="34" charset="0"/>
              </a:rPr>
              <a:t>Sikkerhed og førstehjælp.</a:t>
            </a:r>
            <a:endParaRPr spc="-5" dirty="0">
              <a:solidFill>
                <a:srgbClr val="F8F4FE"/>
              </a:solidFill>
              <a:latin typeface="Franklin Gothic Book" panose="020B0503020102020204" pitchFamily="34" charset="0"/>
            </a:endParaRPr>
          </a:p>
        </p:txBody>
      </p:sp>
      <p:pic>
        <p:nvPicPr>
          <p:cNvPr id="9" name="Billede 8" descr="Et billede, der indeholder tekst, adskillige&#10;&#10;Automatisk genereret beskrivelse">
            <a:extLst>
              <a:ext uri="{FF2B5EF4-FFF2-40B4-BE49-F238E27FC236}">
                <a16:creationId xmlns:a16="http://schemas.microsoft.com/office/drawing/2014/main" id="{59DAB4D0-EEC9-4909-931B-1F3C8DBC5F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71763"/>
            <a:ext cx="7010301" cy="5491087"/>
          </a:xfrm>
          <a:prstGeom prst="rect">
            <a:avLst/>
          </a:prstGeom>
        </p:spPr>
      </p:pic>
      <p:pic>
        <p:nvPicPr>
          <p:cNvPr id="11" name="Billede 10">
            <a:extLst>
              <a:ext uri="{FF2B5EF4-FFF2-40B4-BE49-F238E27FC236}">
                <a16:creationId xmlns:a16="http://schemas.microsoft.com/office/drawing/2014/main" id="{5D1D638B-123C-477C-87EE-4E641A36F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8253" y="2071763"/>
            <a:ext cx="6866285" cy="5491087"/>
          </a:xfrm>
          <a:prstGeom prst="rect">
            <a:avLst/>
          </a:prstGeom>
        </p:spPr>
      </p:pic>
      <p:sp>
        <p:nvSpPr>
          <p:cNvPr id="2" name="object 5">
            <a:extLst>
              <a:ext uri="{FF2B5EF4-FFF2-40B4-BE49-F238E27FC236}">
                <a16:creationId xmlns:a16="http://schemas.microsoft.com/office/drawing/2014/main" id="{8465920D-F780-ACD6-FA80-33626CAA8AB2}"/>
              </a:ext>
            </a:extLst>
          </p:cNvPr>
          <p:cNvSpPr/>
          <p:nvPr/>
        </p:nvSpPr>
        <p:spPr>
          <a:xfrm>
            <a:off x="12266885" y="109017"/>
            <a:ext cx="1016335" cy="50030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14076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375408"/>
            <a:ext cx="13444538" cy="482600"/>
          </a:xfrm>
          <a:prstGeom prst="rect">
            <a:avLst/>
          </a:prstGeom>
        </p:spPr>
        <p:txBody>
          <a:bodyPr vert="horz" wrap="square" lIns="0" tIns="12700" rIns="0" bIns="0" rtlCol="0">
            <a:spAutoFit/>
          </a:bodyPr>
          <a:lstStyle/>
          <a:p>
            <a:pPr marL="12700" algn="ctr">
              <a:spcBef>
                <a:spcPts val="100"/>
              </a:spcBef>
            </a:pPr>
            <a:r>
              <a:rPr lang="da-DK" spc="-5" dirty="0">
                <a:solidFill>
                  <a:srgbClr val="F8F4FE"/>
                </a:solidFill>
                <a:latin typeface="Franklin Gothic Book" panose="020B0503020102020204" pitchFamily="34" charset="0"/>
              </a:rPr>
              <a:t>Udstyr</a:t>
            </a:r>
            <a:endParaRPr spc="-5" dirty="0">
              <a:solidFill>
                <a:srgbClr val="F8F4FE"/>
              </a:solidFill>
              <a:latin typeface="Franklin Gothic Book" panose="020B0503020102020204" pitchFamily="34" charset="0"/>
            </a:endParaRPr>
          </a:p>
        </p:txBody>
      </p:sp>
      <p:pic>
        <p:nvPicPr>
          <p:cNvPr id="4" name="Billede 3">
            <a:extLst>
              <a:ext uri="{FF2B5EF4-FFF2-40B4-BE49-F238E27FC236}">
                <a16:creationId xmlns:a16="http://schemas.microsoft.com/office/drawing/2014/main" id="{DC6BFA0D-74A5-4122-8891-819BE4C778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80939" y="1719944"/>
            <a:ext cx="6013673" cy="5672138"/>
          </a:xfrm>
          <a:prstGeom prst="rect">
            <a:avLst/>
          </a:prstGeom>
        </p:spPr>
      </p:pic>
      <p:pic>
        <p:nvPicPr>
          <p:cNvPr id="7" name="Billede 6" descr="Et billede, der indeholder tekst, orange, clock-radio, kontrolpanel&#10;&#10;Automatisk genereret beskrivelse">
            <a:extLst>
              <a:ext uri="{FF2B5EF4-FFF2-40B4-BE49-F238E27FC236}">
                <a16:creationId xmlns:a16="http://schemas.microsoft.com/office/drawing/2014/main" id="{136721A8-3F1E-4B0E-AFAF-BF29F27517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14376" y="2300885"/>
            <a:ext cx="6013674" cy="4510256"/>
          </a:xfrm>
          <a:prstGeom prst="rect">
            <a:avLst/>
          </a:prstGeom>
        </p:spPr>
      </p:pic>
      <p:pic>
        <p:nvPicPr>
          <p:cNvPr id="10" name="Billede 9" descr="Et billede, der indeholder kontrolpanel&#10;&#10;Automatisk genereret beskrivelse">
            <a:extLst>
              <a:ext uri="{FF2B5EF4-FFF2-40B4-BE49-F238E27FC236}">
                <a16:creationId xmlns:a16="http://schemas.microsoft.com/office/drawing/2014/main" id="{AC9B95AB-F64C-4453-A364-136375A8C9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8690" y="1549174"/>
            <a:ext cx="4535847" cy="6013675"/>
          </a:xfrm>
          <a:prstGeom prst="rect">
            <a:avLst/>
          </a:prstGeom>
        </p:spPr>
      </p:pic>
      <p:sp>
        <p:nvSpPr>
          <p:cNvPr id="2" name="object 5">
            <a:extLst>
              <a:ext uri="{FF2B5EF4-FFF2-40B4-BE49-F238E27FC236}">
                <a16:creationId xmlns:a16="http://schemas.microsoft.com/office/drawing/2014/main" id="{0C65530A-D474-F906-5BBC-686C37F81C44}"/>
              </a:ext>
            </a:extLst>
          </p:cNvPr>
          <p:cNvSpPr/>
          <p:nvPr/>
        </p:nvSpPr>
        <p:spPr>
          <a:xfrm>
            <a:off x="12266885" y="109017"/>
            <a:ext cx="1016335" cy="500305"/>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01637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43CDA6C-4B1F-4556-9D2F-24F33D6A7451}"/>
              </a:ext>
            </a:extLst>
          </p:cNvPr>
          <p:cNvSpPr>
            <a:spLocks noGrp="1"/>
          </p:cNvSpPr>
          <p:nvPr>
            <p:ph type="title"/>
          </p:nvPr>
        </p:nvSpPr>
        <p:spPr>
          <a:xfrm>
            <a:off x="0" y="359170"/>
            <a:ext cx="13444536" cy="829968"/>
          </a:xfrm>
        </p:spPr>
        <p:txBody>
          <a:bodyPr/>
          <a:lstStyle/>
          <a:p>
            <a:pPr algn="ctr" rtl="0" fontAlgn="base"/>
            <a:r>
              <a:rPr lang="en-US" sz="3772" dirty="0">
                <a:latin typeface="Segoe UI" panose="020B0502040204020203" pitchFamily="34" charset="0"/>
              </a:rPr>
              <a:t>Værktøjstyper</a:t>
            </a:r>
            <a:br>
              <a:rPr lang="en-US" sz="3772" dirty="0">
                <a:latin typeface="Segoe UI" panose="020B0502040204020203" pitchFamily="34" charset="0"/>
              </a:rPr>
            </a:br>
            <a:r>
              <a:rPr lang="da-DK" sz="3772" dirty="0">
                <a:latin typeface="Franklin Gothic Book" panose="020B0503020102020204" pitchFamily="34" charset="0"/>
              </a:rPr>
              <a:t>​</a:t>
            </a:r>
            <a:endParaRPr lang="da-DK" sz="3772" dirty="0"/>
          </a:p>
        </p:txBody>
      </p:sp>
      <p:pic>
        <p:nvPicPr>
          <p:cNvPr id="7" name="Billede 6">
            <a:extLst>
              <a:ext uri="{FF2B5EF4-FFF2-40B4-BE49-F238E27FC236}">
                <a16:creationId xmlns:a16="http://schemas.microsoft.com/office/drawing/2014/main" id="{BCCA40C3-6914-486A-B1A4-E3FB5AE087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86714"/>
            <a:ext cx="7029155" cy="5676136"/>
          </a:xfrm>
          <a:prstGeom prst="rect">
            <a:avLst/>
          </a:prstGeom>
        </p:spPr>
      </p:pic>
      <p:pic>
        <p:nvPicPr>
          <p:cNvPr id="9" name="Billede 8" descr="Et billede, der indeholder tekst&#10;&#10;Automatisk genereret beskrivelse">
            <a:extLst>
              <a:ext uri="{FF2B5EF4-FFF2-40B4-BE49-F238E27FC236}">
                <a16:creationId xmlns:a16="http://schemas.microsoft.com/office/drawing/2014/main" id="{965D3C24-1A12-472C-8560-DFD3E38A5B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5382" y="1886714"/>
            <a:ext cx="7029155" cy="5676136"/>
          </a:xfrm>
          <a:prstGeom prst="rect">
            <a:avLst/>
          </a:prstGeom>
        </p:spPr>
      </p:pic>
      <p:sp>
        <p:nvSpPr>
          <p:cNvPr id="2" name="object 5">
            <a:extLst>
              <a:ext uri="{FF2B5EF4-FFF2-40B4-BE49-F238E27FC236}">
                <a16:creationId xmlns:a16="http://schemas.microsoft.com/office/drawing/2014/main" id="{70FBDC35-CAC3-7A05-794B-739E8B191506}"/>
              </a:ext>
            </a:extLst>
          </p:cNvPr>
          <p:cNvSpPr/>
          <p:nvPr/>
        </p:nvSpPr>
        <p:spPr>
          <a:xfrm>
            <a:off x="12266885" y="109017"/>
            <a:ext cx="1016335" cy="50030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7943957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D02A07CA-2973-4C9A-83D6-522B0878646F}" vid="{636C6C65-9EDE-4209-99E5-DE9D6C5B466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6610C39AC0AF244A47B0A52E905E9AA" ma:contentTypeVersion="13" ma:contentTypeDescription="Opret et nyt dokument." ma:contentTypeScope="" ma:versionID="17e2efe990ea3d36aeafc0e1e3df883e">
  <xsd:schema xmlns:xsd="http://www.w3.org/2001/XMLSchema" xmlns:xs="http://www.w3.org/2001/XMLSchema" xmlns:p="http://schemas.microsoft.com/office/2006/metadata/properties" xmlns:ns2="c8022fc1-cb78-440f-bd62-a69026e10d2c" xmlns:ns3="2c2ee959-bc49-4bc9-8c09-7cea07437970" targetNamespace="http://schemas.microsoft.com/office/2006/metadata/properties" ma:root="true" ma:fieldsID="10ff85340ea09ce8ad6df162ef213a0c" ns2:_="" ns3:_="">
    <xsd:import namespace="c8022fc1-cb78-440f-bd62-a69026e10d2c"/>
    <xsd:import namespace="2c2ee959-bc49-4bc9-8c09-7cea0743797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022fc1-cb78-440f-bd62-a69026e10d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Billedmærker" ma:readOnly="false" ma:fieldId="{5cf76f15-5ced-4ddc-b409-7134ff3c332f}" ma:taxonomyMulti="true" ma:sspId="23f06819-212c-48a2-a976-863111e2a1e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2ee959-bc49-4bc9-8c09-7cea0743797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53f87dd-d81d-4460-be4f-79c517e192a4}" ma:internalName="TaxCatchAll" ma:showField="CatchAllData" ma:web="2c2ee959-bc49-4bc9-8c09-7cea074379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c2ee959-bc49-4bc9-8c09-7cea07437970" xsi:nil="true"/>
    <lcf76f155ced4ddcb4097134ff3c332f xmlns="c8022fc1-cb78-440f-bd62-a69026e10d2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5E41355-D85D-46CE-A5B3-A1B2146340CB}"/>
</file>

<file path=customXml/itemProps2.xml><?xml version="1.0" encoding="utf-8"?>
<ds:datastoreItem xmlns:ds="http://schemas.openxmlformats.org/officeDocument/2006/customXml" ds:itemID="{6AF284CA-9636-4DDE-8575-491177B8F59F}"/>
</file>

<file path=customXml/itemProps3.xml><?xml version="1.0" encoding="utf-8"?>
<ds:datastoreItem xmlns:ds="http://schemas.openxmlformats.org/officeDocument/2006/customXml" ds:itemID="{DC6563E6-EA4F-4DB7-9878-6B81B55E2DB2}"/>
</file>

<file path=docProps/app.xml><?xml version="1.0" encoding="utf-8"?>
<Properties xmlns="http://schemas.openxmlformats.org/officeDocument/2006/extended-properties" xmlns:vt="http://schemas.openxmlformats.org/officeDocument/2006/docPropsVTypes">
  <Template>PowerPointSkabelon</Template>
  <TotalTime>1764</TotalTime>
  <Words>1567</Words>
  <Application>Microsoft Office PowerPoint</Application>
  <PresentationFormat>Brugerdefineret</PresentationFormat>
  <Paragraphs>197</Paragraphs>
  <Slides>41</Slides>
  <Notes>40</Notes>
  <HiddenSlides>0</HiddenSlides>
  <MMClips>1</MMClips>
  <ScaleCrop>false</ScaleCrop>
  <HeadingPairs>
    <vt:vector size="6" baseType="variant">
      <vt:variant>
        <vt:lpstr>Benyttede skrifttyper</vt:lpstr>
      </vt:variant>
      <vt:variant>
        <vt:i4>12</vt:i4>
      </vt:variant>
      <vt:variant>
        <vt:lpstr>Tema</vt:lpstr>
      </vt:variant>
      <vt:variant>
        <vt:i4>1</vt:i4>
      </vt:variant>
      <vt:variant>
        <vt:lpstr>Slidetitler</vt:lpstr>
      </vt:variant>
      <vt:variant>
        <vt:i4>41</vt:i4>
      </vt:variant>
    </vt:vector>
  </HeadingPairs>
  <TitlesOfParts>
    <vt:vector size="54" baseType="lpstr">
      <vt:lpstr>Arial</vt:lpstr>
      <vt:lpstr>Calibri</vt:lpstr>
      <vt:lpstr>Franklin Gothic Book</vt:lpstr>
      <vt:lpstr>Franklin Gothic Demi</vt:lpstr>
      <vt:lpstr>NoticiaText-Regular</vt:lpstr>
      <vt:lpstr>Noto Sans</vt:lpstr>
      <vt:lpstr>proxima_nova_rgregular</vt:lpstr>
      <vt:lpstr>PT Sans</vt:lpstr>
      <vt:lpstr>Roboto</vt:lpstr>
      <vt:lpstr>Roboto-Light</vt:lpstr>
      <vt:lpstr>Segoe UI</vt:lpstr>
      <vt:lpstr>Verdana</vt:lpstr>
      <vt:lpstr>Office-tema</vt:lpstr>
      <vt:lpstr>PowerPoint-præsentation</vt:lpstr>
      <vt:lpstr>Kendskab til el/hybrid biler?</vt:lpstr>
      <vt:lpstr>Vær opmærksom på Løftepunkter</vt:lpstr>
      <vt:lpstr>PowerPoint-præsentation</vt:lpstr>
      <vt:lpstr>Ren el?</vt:lpstr>
      <vt:lpstr>Batteri pakke/opbygning</vt:lpstr>
      <vt:lpstr>Sikkerhed og førstehjælp.</vt:lpstr>
      <vt:lpstr>Udstyr</vt:lpstr>
      <vt:lpstr>Værktøjstyper ​</vt:lpstr>
      <vt:lpstr>Lys bue ulykker​​</vt:lpstr>
      <vt:lpstr>                         Sikkerhedsværktøj!​</vt:lpstr>
      <vt:lpstr>Førstehjælp</vt:lpstr>
      <vt:lpstr>PowerPoint-præsentation</vt:lpstr>
      <vt:lpstr>L-AUS = ​ ​ Lavspændings Arbejde Under Spænding​ ​ ​ Max: 1000V AC /1500V DC​ ​ ​ </vt:lpstr>
      <vt:lpstr>Spændings frihed/Hvad skal vi være opmærksomme på?</vt:lpstr>
      <vt:lpstr>Modtagelse af trafik skadet biler</vt:lpstr>
      <vt:lpstr>Håndtering af batteri fragt?</vt:lpstr>
      <vt:lpstr>Håndtering af batteri fragt?</vt:lpstr>
      <vt:lpstr>Følgende giver retningslinjer for opbevaring af batteriet efter fjernelse fra køretøjet:</vt:lpstr>
      <vt:lpstr>PowerPoint-præsentation</vt:lpstr>
      <vt:lpstr>PowerPoint-præsentation</vt:lpstr>
      <vt:lpstr>PowerPoint-præsentation</vt:lpstr>
      <vt:lpstr>Euro Rescue APP</vt:lpstr>
      <vt:lpstr>Forside Euro Rescue</vt:lpstr>
      <vt:lpstr>PowerPoint-præsentation</vt:lpstr>
      <vt:lpstr>PowerPoint-præsentation</vt:lpstr>
      <vt:lpstr>Euro Rescue APP</vt:lpstr>
      <vt:lpstr>PowerPoint-præsentation</vt:lpstr>
      <vt:lpstr>PowerPoint-præsentation</vt:lpstr>
      <vt:lpstr>Klargøring til frakobling.</vt:lpstr>
      <vt:lpstr>Frakobling Kia XCeed</vt:lpstr>
      <vt:lpstr>PowerPoint-præsentation</vt:lpstr>
      <vt:lpstr>PowerPoint-præsentation</vt:lpstr>
      <vt:lpstr>PowerPoint-præsentation</vt:lpstr>
      <vt:lpstr>PowerPoint-præsentation</vt:lpstr>
      <vt:lpstr>Frakobling Volkswagen E-UP!</vt:lpstr>
      <vt:lpstr>PowerPoint-præsentation</vt:lpstr>
      <vt:lpstr>PowerPoint-præsentation</vt:lpstr>
      <vt:lpstr>PowerPoint-præsentation</vt:lpstr>
      <vt:lpstr>PowerPoint-præsentation</vt:lpstr>
      <vt:lpstr>Frakoblings opgave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Rasmus Striib</dc:creator>
  <cp:lastModifiedBy>Marius Thordal Beg Gardum</cp:lastModifiedBy>
  <cp:revision>34</cp:revision>
  <cp:lastPrinted>2023-10-11T07:03:32Z</cp:lastPrinted>
  <dcterms:created xsi:type="dcterms:W3CDTF">2022-12-13T07:55:24Z</dcterms:created>
  <dcterms:modified xsi:type="dcterms:W3CDTF">2024-04-05T15:26:27Z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2019-09-19T00:00:00Z</vt:filetime>
  </property>
  <property fmtid="{D5CDD505-2E9C-101B-9397-08002B2CF9AE}" pid="3" name="Creator">
    <vt:lpwstr>Adobe InDesign 14.0 (Macintosh)</vt:lpwstr>
  </property>
  <property fmtid="{D5CDD505-2E9C-101B-9397-08002B2CF9AE}" pid="4" name="LastSaved">
    <vt:filetime>2019-09-19T00:00:00Z</vt:filetime>
  </property>
  <property fmtid="{D5CDD505-2E9C-101B-9397-08002B2CF9AE}" pid="5" name="ContentTypeId">
    <vt:lpwstr>0x01010086610C39AC0AF244A47B0A52E905E9AA</vt:lpwstr>
  </property>
</Properties>
</file>